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1.xml" ContentType="application/vnd.openxmlformats-officedocument.presentationml.tags+xml"/>
  <Override PartName="/ppt/notesSlides/notesSlide9.xml" ContentType="application/vnd.openxmlformats-officedocument.presentationml.notesSlide+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notesSlides/notesSlide11.xml" ContentType="application/vnd.openxmlformats-officedocument.presentationml.notesSlide+xml"/>
  <Override PartName="/ppt/tags/tag24.xml" ContentType="application/vnd.openxmlformats-officedocument.presentationml.tags+xml"/>
  <Override PartName="/ppt/notesSlides/notesSlide12.xml" ContentType="application/vnd.openxmlformats-officedocument.presentationml.notesSlide+xml"/>
  <Override PartName="/ppt/tags/tag25.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modernComment_10D_0.xml" ContentType="application/vnd.ms-powerpoint.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6" r:id="rId1"/>
    <p:sldMasterId id="2147483678" r:id="rId2"/>
  </p:sldMasterIdLst>
  <p:notesMasterIdLst>
    <p:notesMasterId r:id="rId32"/>
  </p:notesMasterIdLst>
  <p:sldIdLst>
    <p:sldId id="256" r:id="rId3"/>
    <p:sldId id="257" r:id="rId4"/>
    <p:sldId id="258" r:id="rId5"/>
    <p:sldId id="280" r:id="rId6"/>
    <p:sldId id="259" r:id="rId7"/>
    <p:sldId id="260" r:id="rId8"/>
    <p:sldId id="261" r:id="rId9"/>
    <p:sldId id="281" r:id="rId10"/>
    <p:sldId id="262" r:id="rId11"/>
    <p:sldId id="263" r:id="rId12"/>
    <p:sldId id="278" r:id="rId13"/>
    <p:sldId id="264" r:id="rId14"/>
    <p:sldId id="279" r:id="rId15"/>
    <p:sldId id="282" r:id="rId16"/>
    <p:sldId id="265" r:id="rId17"/>
    <p:sldId id="266" r:id="rId18"/>
    <p:sldId id="267" r:id="rId19"/>
    <p:sldId id="269" r:id="rId20"/>
    <p:sldId id="270" r:id="rId21"/>
    <p:sldId id="271" r:id="rId22"/>
    <p:sldId id="272" r:id="rId23"/>
    <p:sldId id="273" r:id="rId24"/>
    <p:sldId id="274" r:id="rId25"/>
    <p:sldId id="275" r:id="rId26"/>
    <p:sldId id="276" r:id="rId27"/>
    <p:sldId id="277" r:id="rId28"/>
    <p:sldId id="284" r:id="rId29"/>
    <p:sldId id="285" r:id="rId30"/>
    <p:sldId id="283" r:id="rId31"/>
  </p:sldIdLst>
  <p:sldSz cx="9144000" cy="5143500" type="screen16x9"/>
  <p:notesSz cx="6858000" cy="9144000"/>
  <p:embeddedFontLst>
    <p:embeddedFont>
      <p:font typeface="Inconsolata" pitchFamily="1" charset="0"/>
      <p:regular r:id="rId33"/>
      <p:bold r:id="rId34"/>
    </p:embeddedFont>
    <p:embeddedFont>
      <p:font typeface="Lato" panose="020F0502020204030203" pitchFamily="34" charset="0"/>
      <p:regular r:id="rId35"/>
      <p:bold r:id="rId36"/>
      <p:italic r:id="rId37"/>
      <p:boldItalic r:id="rId38"/>
    </p:embeddedFont>
    <p:embeddedFont>
      <p:font typeface="Roboto" panose="02000000000000000000" pitchFamily="2" charset="0"/>
      <p:regular r:id="rId39"/>
      <p:bold r:id="rId40"/>
      <p:italic r:id="rId41"/>
      <p:boldItalic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E0C971-E14E-4EAF-3FF2-351476B0C2AA}" name="Lorrin Smith-Bates" initials="LS" userId="S::lsmithbates@singlestore.com::08e31924-91d5-4182-b1ba-2d3ecf80c7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1570DC-1715-4A29-9D93-79163DB92E5E}" v="2" dt="2025-01-10T07:19:32.684"/>
  </p1510:revLst>
</p1510:revInfo>
</file>

<file path=ppt/tableStyles.xml><?xml version="1.0" encoding="utf-8"?>
<a:tblStyleLst xmlns:a="http://schemas.openxmlformats.org/drawingml/2006/main" def="{813141CA-C339-45CF-8CDA-359FC5597486}">
  <a:tblStyle styleId="{813141CA-C339-45CF-8CDA-359FC5597486}" styleName="Table_0">
    <a:wholeTbl>
      <a:tcTxStyle b="off" i="off">
        <a:font>
          <a:latin typeface="Arial"/>
          <a:ea typeface="Arial"/>
          <a:cs typeface="Arial"/>
        </a:font>
        <a:schemeClr val="lt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E7E7E7"/>
          </a:solidFill>
        </a:fill>
      </a:tcStyle>
    </a:wholeTbl>
    <a:band1H>
      <a:tcTxStyle b="off" i="off"/>
      <a:tcStyle>
        <a:tcBdr/>
        <a:fill>
          <a:solidFill>
            <a:srgbClr val="CBCBCB"/>
          </a:solidFill>
        </a:fill>
      </a:tcStyle>
    </a:band1H>
    <a:band2H>
      <a:tcTxStyle b="off" i="off"/>
      <a:tcStyle>
        <a:tcBdr/>
      </a:tcStyle>
    </a:band2H>
    <a:band1V>
      <a:tcTxStyle b="off" i="off"/>
      <a:tcStyle>
        <a:tcBdr/>
        <a:fill>
          <a:solidFill>
            <a:srgbClr val="CBCBCB"/>
          </a:solidFill>
        </a:fill>
      </a:tcStyle>
    </a:band1V>
    <a:band2V>
      <a:tcTxStyle b="off" i="off"/>
      <a:tcStyle>
        <a:tcBdr/>
      </a:tcStyle>
    </a:band2V>
    <a:lastCol>
      <a:tcTxStyle b="on" i="off"/>
      <a:tcStyle>
        <a:tcBdr>
          <a:left>
            <a:ln w="25400" cap="flat" cmpd="sng">
              <a:solidFill>
                <a:schemeClr val="lt1"/>
              </a:solidFill>
              <a:prstDash val="solid"/>
              <a:round/>
              <a:headEnd type="none" w="sm" len="sm"/>
              <a:tailEnd type="none" w="sm" len="sm"/>
            </a:ln>
          </a:left>
        </a:tcBdr>
        <a:fill>
          <a:solidFill>
            <a:srgbClr val="A9A9A9"/>
          </a:solidFill>
        </a:fill>
      </a:tcStyle>
    </a:lastCol>
    <a:firstCol>
      <a:tcTxStyle b="on" i="off"/>
      <a:tcStyle>
        <a:tcBdr>
          <a:right>
            <a:ln w="25400" cap="flat" cmpd="sng">
              <a:solidFill>
                <a:schemeClr val="lt1"/>
              </a:solidFill>
              <a:prstDash val="solid"/>
              <a:round/>
              <a:headEnd type="none" w="sm" len="sm"/>
              <a:tailEnd type="none" w="sm" len="sm"/>
            </a:ln>
          </a:right>
        </a:tcBdr>
        <a:fill>
          <a:solidFill>
            <a:srgbClr val="A9A9A9"/>
          </a:solidFill>
        </a:fill>
      </a:tcStyle>
    </a:firstCol>
    <a:lastRow>
      <a:tcTxStyle b="on" i="off"/>
      <a:tcStyle>
        <a:tcBdr>
          <a:top>
            <a:ln w="25400" cap="flat" cmpd="sng">
              <a:solidFill>
                <a:schemeClr val="lt1"/>
              </a:solidFill>
              <a:prstDash val="solid"/>
              <a:round/>
              <a:headEnd type="none" w="sm" len="sm"/>
              <a:tailEnd type="none" w="sm" len="sm"/>
            </a:ln>
          </a:top>
        </a:tcBdr>
        <a:fill>
          <a:solidFill>
            <a:srgbClr val="A9A9A9"/>
          </a:solidFill>
        </a:fill>
      </a:tcStyle>
    </a:lastRow>
    <a:seCell>
      <a:tcTxStyle b="off" i="off"/>
      <a:tcStyle>
        <a:tcBdr>
          <a:left>
            <a:ln w="9525" cap="flat" cmpd="sng">
              <a:solidFill>
                <a:srgbClr val="000000">
                  <a:alpha val="0"/>
                </a:srgbClr>
              </a:solidFill>
              <a:prstDash val="solid"/>
              <a:round/>
              <a:headEnd type="none" w="sm" len="sm"/>
              <a:tailEnd type="none" w="sm" len="sm"/>
            </a:ln>
          </a:left>
        </a:tcBdr>
      </a:tcStyle>
    </a:seCell>
    <a:swCell>
      <a:tcTxStyle b="off" i="off"/>
      <a:tcStyle>
        <a:tcBdr>
          <a:right>
            <a:ln w="9525" cap="flat" cmpd="sng">
              <a:solidFill>
                <a:srgbClr val="000000">
                  <a:alpha val="0"/>
                </a:srgbClr>
              </a:solidFill>
              <a:prstDash val="solid"/>
              <a:round/>
              <a:headEnd type="none" w="sm" len="sm"/>
              <a:tailEnd type="none" w="sm" len="sm"/>
            </a:ln>
          </a:right>
        </a:tcBdr>
      </a:tcStyle>
    </a:swCell>
    <a:firstRow>
      <a:tcTxStyle b="on" i="off"/>
      <a:tcStyle>
        <a:tcBdr>
          <a:bottom>
            <a:ln w="25400" cap="flat" cmpd="sng">
              <a:solidFill>
                <a:schemeClr val="lt1"/>
              </a:solidFill>
              <a:prstDash val="solid"/>
              <a:round/>
              <a:headEnd type="none" w="sm" len="sm"/>
              <a:tailEnd type="none" w="sm" len="sm"/>
            </a:ln>
          </a:bottom>
        </a:tcBdr>
        <a:fill>
          <a:solidFill>
            <a:schemeClr val="dk1"/>
          </a:solidFill>
        </a:fill>
      </a:tcStyle>
    </a:firstRow>
    <a:neCell>
      <a:tcTxStyle b="off" i="off"/>
      <a:tcStyle>
        <a:tcBdr>
          <a:left>
            <a:ln w="9525" cap="flat" cmpd="sng">
              <a:solidFill>
                <a:srgbClr val="000000">
                  <a:alpha val="0"/>
                </a:srgbClr>
              </a:solidFill>
              <a:prstDash val="solid"/>
              <a:round/>
              <a:headEnd type="none" w="sm" len="sm"/>
              <a:tailEnd type="none" w="sm" len="sm"/>
            </a:ln>
          </a:left>
        </a:tcBdr>
      </a:tcStyle>
    </a:neCell>
    <a:nwCell>
      <a:tcTxStyle b="off" i="off"/>
      <a:tcStyle>
        <a:tcBdr>
          <a:right>
            <a:ln w="9525" cap="flat" cmpd="sng">
              <a:solidFill>
                <a:srgbClr val="000000">
                  <a:alpha val="0"/>
                </a:srgbClr>
              </a:solidFill>
              <a:prstDash val="solid"/>
              <a:round/>
              <a:headEnd type="none" w="sm" len="sm"/>
              <a:tailEnd type="none" w="sm" len="sm"/>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49" autoAdjust="0"/>
    <p:restoredTop sz="94704"/>
  </p:normalViewPr>
  <p:slideViewPr>
    <p:cSldViewPr snapToGrid="0">
      <p:cViewPr varScale="1">
        <p:scale>
          <a:sx n="129" d="100"/>
          <a:sy n="129" d="100"/>
        </p:scale>
        <p:origin x="150" y="1290"/>
      </p:cViewPr>
      <p:guideLst>
        <p:guide orient="horz" pos="162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7.fntdata"/><Relationship Id="rId21" Type="http://schemas.openxmlformats.org/officeDocument/2006/relationships/slide" Target="slides/slide19.xml"/><Relationship Id="rId34" Type="http://schemas.openxmlformats.org/officeDocument/2006/relationships/font" Target="fonts/font2.fntdata"/><Relationship Id="rId42" Type="http://schemas.openxmlformats.org/officeDocument/2006/relationships/font" Target="fonts/font10.fntdata"/><Relationship Id="rId47"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font" Target="fonts/font5.fntdata"/><Relationship Id="rId40" Type="http://schemas.openxmlformats.org/officeDocument/2006/relationships/font" Target="fonts/font8.fntdata"/><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font" Target="fonts/font4.fntdata"/><Relationship Id="rId49" Type="http://schemas.microsoft.com/office/2018/10/relationships/authors" Targe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font" Target="fonts/font3.fntdata"/><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font" Target="fonts/font1.fntdata"/><Relationship Id="rId38" Type="http://schemas.openxmlformats.org/officeDocument/2006/relationships/font" Target="fonts/font6.fntdata"/><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rin Smith-Bates" userId="3c8725e5-4225-49b0-a383-eee26fce5d1d" providerId="ADAL" clId="{A91570DC-1715-4A29-9D93-79163DB92E5E}"/>
    <pc:docChg chg="modSld">
      <pc:chgData name="Lorrin Smith-Bates" userId="3c8725e5-4225-49b0-a383-eee26fce5d1d" providerId="ADAL" clId="{A91570DC-1715-4A29-9D93-79163DB92E5E}" dt="2025-01-10T07:19:32.684" v="3"/>
      <pc:docMkLst>
        <pc:docMk/>
      </pc:docMkLst>
      <pc:sldChg chg="modTransition">
        <pc:chgData name="Lorrin Smith-Bates" userId="3c8725e5-4225-49b0-a383-eee26fce5d1d" providerId="ADAL" clId="{A91570DC-1715-4A29-9D93-79163DB92E5E}" dt="2025-01-10T07:19:32.684" v="3"/>
        <pc:sldMkLst>
          <pc:docMk/>
          <pc:sldMk cId="0" sldId="256"/>
        </pc:sldMkLst>
      </pc:sldChg>
      <pc:sldChg chg="modTransition">
        <pc:chgData name="Lorrin Smith-Bates" userId="3c8725e5-4225-49b0-a383-eee26fce5d1d" providerId="ADAL" clId="{A91570DC-1715-4A29-9D93-79163DB92E5E}" dt="2025-01-10T07:19:32.684" v="3"/>
        <pc:sldMkLst>
          <pc:docMk/>
          <pc:sldMk cId="0" sldId="258"/>
        </pc:sldMkLst>
      </pc:sldChg>
      <pc:sldChg chg="modTransition">
        <pc:chgData name="Lorrin Smith-Bates" userId="3c8725e5-4225-49b0-a383-eee26fce5d1d" providerId="ADAL" clId="{A91570DC-1715-4A29-9D93-79163DB92E5E}" dt="2025-01-10T07:19:32.684" v="3"/>
        <pc:sldMkLst>
          <pc:docMk/>
          <pc:sldMk cId="0" sldId="259"/>
        </pc:sldMkLst>
      </pc:sldChg>
      <pc:sldChg chg="modTransition">
        <pc:chgData name="Lorrin Smith-Bates" userId="3c8725e5-4225-49b0-a383-eee26fce5d1d" providerId="ADAL" clId="{A91570DC-1715-4A29-9D93-79163DB92E5E}" dt="2025-01-10T07:19:32.684" v="3"/>
        <pc:sldMkLst>
          <pc:docMk/>
          <pc:sldMk cId="0" sldId="260"/>
        </pc:sldMkLst>
      </pc:sldChg>
      <pc:sldChg chg="modTransition">
        <pc:chgData name="Lorrin Smith-Bates" userId="3c8725e5-4225-49b0-a383-eee26fce5d1d" providerId="ADAL" clId="{A91570DC-1715-4A29-9D93-79163DB92E5E}" dt="2025-01-10T07:19:32.684" v="3"/>
        <pc:sldMkLst>
          <pc:docMk/>
          <pc:sldMk cId="0" sldId="261"/>
        </pc:sldMkLst>
      </pc:sldChg>
      <pc:sldChg chg="modTransition">
        <pc:chgData name="Lorrin Smith-Bates" userId="3c8725e5-4225-49b0-a383-eee26fce5d1d" providerId="ADAL" clId="{A91570DC-1715-4A29-9D93-79163DB92E5E}" dt="2025-01-10T07:19:32.684" v="3"/>
        <pc:sldMkLst>
          <pc:docMk/>
          <pc:sldMk cId="0" sldId="262"/>
        </pc:sldMkLst>
      </pc:sldChg>
      <pc:sldChg chg="modTransition">
        <pc:chgData name="Lorrin Smith-Bates" userId="3c8725e5-4225-49b0-a383-eee26fce5d1d" providerId="ADAL" clId="{A91570DC-1715-4A29-9D93-79163DB92E5E}" dt="2025-01-10T07:19:32.684" v="3"/>
        <pc:sldMkLst>
          <pc:docMk/>
          <pc:sldMk cId="0" sldId="263"/>
        </pc:sldMkLst>
      </pc:sldChg>
      <pc:sldChg chg="modTransition">
        <pc:chgData name="Lorrin Smith-Bates" userId="3c8725e5-4225-49b0-a383-eee26fce5d1d" providerId="ADAL" clId="{A91570DC-1715-4A29-9D93-79163DB92E5E}" dt="2025-01-10T07:19:32.684" v="3"/>
        <pc:sldMkLst>
          <pc:docMk/>
          <pc:sldMk cId="0" sldId="264"/>
        </pc:sldMkLst>
      </pc:sldChg>
      <pc:sldChg chg="modTransition">
        <pc:chgData name="Lorrin Smith-Bates" userId="3c8725e5-4225-49b0-a383-eee26fce5d1d" providerId="ADAL" clId="{A91570DC-1715-4A29-9D93-79163DB92E5E}" dt="2025-01-10T07:19:32.684" v="3"/>
        <pc:sldMkLst>
          <pc:docMk/>
          <pc:sldMk cId="0" sldId="265"/>
        </pc:sldMkLst>
      </pc:sldChg>
      <pc:sldChg chg="modTransition">
        <pc:chgData name="Lorrin Smith-Bates" userId="3c8725e5-4225-49b0-a383-eee26fce5d1d" providerId="ADAL" clId="{A91570DC-1715-4A29-9D93-79163DB92E5E}" dt="2025-01-10T07:19:32.684" v="3"/>
        <pc:sldMkLst>
          <pc:docMk/>
          <pc:sldMk cId="0" sldId="266"/>
        </pc:sldMkLst>
      </pc:sldChg>
      <pc:sldChg chg="modTransition">
        <pc:chgData name="Lorrin Smith-Bates" userId="3c8725e5-4225-49b0-a383-eee26fce5d1d" providerId="ADAL" clId="{A91570DC-1715-4A29-9D93-79163DB92E5E}" dt="2025-01-10T07:19:32.684" v="3"/>
        <pc:sldMkLst>
          <pc:docMk/>
          <pc:sldMk cId="0" sldId="267"/>
        </pc:sldMkLst>
      </pc:sldChg>
      <pc:sldChg chg="modTransition">
        <pc:chgData name="Lorrin Smith-Bates" userId="3c8725e5-4225-49b0-a383-eee26fce5d1d" providerId="ADAL" clId="{A91570DC-1715-4A29-9D93-79163DB92E5E}" dt="2025-01-10T07:19:32.684" v="3"/>
        <pc:sldMkLst>
          <pc:docMk/>
          <pc:sldMk cId="0" sldId="269"/>
        </pc:sldMkLst>
      </pc:sldChg>
      <pc:sldChg chg="modTransition">
        <pc:chgData name="Lorrin Smith-Bates" userId="3c8725e5-4225-49b0-a383-eee26fce5d1d" providerId="ADAL" clId="{A91570DC-1715-4A29-9D93-79163DB92E5E}" dt="2025-01-10T07:19:32.684" v="3"/>
        <pc:sldMkLst>
          <pc:docMk/>
          <pc:sldMk cId="0" sldId="270"/>
        </pc:sldMkLst>
      </pc:sldChg>
      <pc:sldChg chg="modTransition">
        <pc:chgData name="Lorrin Smith-Bates" userId="3c8725e5-4225-49b0-a383-eee26fce5d1d" providerId="ADAL" clId="{A91570DC-1715-4A29-9D93-79163DB92E5E}" dt="2025-01-10T07:19:32.684" v="3"/>
        <pc:sldMkLst>
          <pc:docMk/>
          <pc:sldMk cId="0" sldId="271"/>
        </pc:sldMkLst>
      </pc:sldChg>
      <pc:sldChg chg="modTransition">
        <pc:chgData name="Lorrin Smith-Bates" userId="3c8725e5-4225-49b0-a383-eee26fce5d1d" providerId="ADAL" clId="{A91570DC-1715-4A29-9D93-79163DB92E5E}" dt="2025-01-10T07:19:32.684" v="3"/>
        <pc:sldMkLst>
          <pc:docMk/>
          <pc:sldMk cId="0" sldId="272"/>
        </pc:sldMkLst>
      </pc:sldChg>
      <pc:sldChg chg="modTransition">
        <pc:chgData name="Lorrin Smith-Bates" userId="3c8725e5-4225-49b0-a383-eee26fce5d1d" providerId="ADAL" clId="{A91570DC-1715-4A29-9D93-79163DB92E5E}" dt="2025-01-10T07:19:32.684" v="3"/>
        <pc:sldMkLst>
          <pc:docMk/>
          <pc:sldMk cId="0" sldId="273"/>
        </pc:sldMkLst>
      </pc:sldChg>
      <pc:sldChg chg="modTransition">
        <pc:chgData name="Lorrin Smith-Bates" userId="3c8725e5-4225-49b0-a383-eee26fce5d1d" providerId="ADAL" clId="{A91570DC-1715-4A29-9D93-79163DB92E5E}" dt="2025-01-10T07:19:32.684" v="3"/>
        <pc:sldMkLst>
          <pc:docMk/>
          <pc:sldMk cId="0" sldId="274"/>
        </pc:sldMkLst>
      </pc:sldChg>
      <pc:sldChg chg="modTransition">
        <pc:chgData name="Lorrin Smith-Bates" userId="3c8725e5-4225-49b0-a383-eee26fce5d1d" providerId="ADAL" clId="{A91570DC-1715-4A29-9D93-79163DB92E5E}" dt="2025-01-10T07:19:32.684" v="3"/>
        <pc:sldMkLst>
          <pc:docMk/>
          <pc:sldMk cId="0" sldId="275"/>
        </pc:sldMkLst>
      </pc:sldChg>
      <pc:sldChg chg="modTransition">
        <pc:chgData name="Lorrin Smith-Bates" userId="3c8725e5-4225-49b0-a383-eee26fce5d1d" providerId="ADAL" clId="{A91570DC-1715-4A29-9D93-79163DB92E5E}" dt="2025-01-10T07:19:32.684" v="3"/>
        <pc:sldMkLst>
          <pc:docMk/>
          <pc:sldMk cId="0" sldId="276"/>
        </pc:sldMkLst>
      </pc:sldChg>
      <pc:sldChg chg="modTransition">
        <pc:chgData name="Lorrin Smith-Bates" userId="3c8725e5-4225-49b0-a383-eee26fce5d1d" providerId="ADAL" clId="{A91570DC-1715-4A29-9D93-79163DB92E5E}" dt="2025-01-10T07:19:32.684" v="3"/>
        <pc:sldMkLst>
          <pc:docMk/>
          <pc:sldMk cId="0" sldId="277"/>
        </pc:sldMkLst>
      </pc:sldChg>
      <pc:sldChg chg="modTransition">
        <pc:chgData name="Lorrin Smith-Bates" userId="3c8725e5-4225-49b0-a383-eee26fce5d1d" providerId="ADAL" clId="{A91570DC-1715-4A29-9D93-79163DB92E5E}" dt="2025-01-10T07:19:32.684" v="3"/>
        <pc:sldMkLst>
          <pc:docMk/>
          <pc:sldMk cId="2532306987" sldId="278"/>
        </pc:sldMkLst>
      </pc:sldChg>
      <pc:sldChg chg="modTransition">
        <pc:chgData name="Lorrin Smith-Bates" userId="3c8725e5-4225-49b0-a383-eee26fce5d1d" providerId="ADAL" clId="{A91570DC-1715-4A29-9D93-79163DB92E5E}" dt="2025-01-10T07:19:32.684" v="3"/>
        <pc:sldMkLst>
          <pc:docMk/>
          <pc:sldMk cId="0" sldId="279"/>
        </pc:sldMkLst>
      </pc:sldChg>
      <pc:sldChg chg="modTransition">
        <pc:chgData name="Lorrin Smith-Bates" userId="3c8725e5-4225-49b0-a383-eee26fce5d1d" providerId="ADAL" clId="{A91570DC-1715-4A29-9D93-79163DB92E5E}" dt="2025-01-10T07:19:32.684" v="3"/>
        <pc:sldMkLst>
          <pc:docMk/>
          <pc:sldMk cId="1858388207" sldId="280"/>
        </pc:sldMkLst>
      </pc:sldChg>
      <pc:sldChg chg="modTransition">
        <pc:chgData name="Lorrin Smith-Bates" userId="3c8725e5-4225-49b0-a383-eee26fce5d1d" providerId="ADAL" clId="{A91570DC-1715-4A29-9D93-79163DB92E5E}" dt="2025-01-10T07:19:32.684" v="3"/>
        <pc:sldMkLst>
          <pc:docMk/>
          <pc:sldMk cId="359034413" sldId="281"/>
        </pc:sldMkLst>
      </pc:sldChg>
      <pc:sldChg chg="modTransition">
        <pc:chgData name="Lorrin Smith-Bates" userId="3c8725e5-4225-49b0-a383-eee26fce5d1d" providerId="ADAL" clId="{A91570DC-1715-4A29-9D93-79163DB92E5E}" dt="2025-01-10T07:19:32.684" v="3"/>
        <pc:sldMkLst>
          <pc:docMk/>
          <pc:sldMk cId="426144981" sldId="282"/>
        </pc:sldMkLst>
      </pc:sldChg>
      <pc:sldChg chg="modTransition">
        <pc:chgData name="Lorrin Smith-Bates" userId="3c8725e5-4225-49b0-a383-eee26fce5d1d" providerId="ADAL" clId="{A91570DC-1715-4A29-9D93-79163DB92E5E}" dt="2025-01-10T07:19:32.684" v="3"/>
        <pc:sldMkLst>
          <pc:docMk/>
          <pc:sldMk cId="1052104210" sldId="283"/>
        </pc:sldMkLst>
      </pc:sldChg>
      <pc:sldChg chg="mod modTransition modShow">
        <pc:chgData name="Lorrin Smith-Bates" userId="3c8725e5-4225-49b0-a383-eee26fce5d1d" providerId="ADAL" clId="{A91570DC-1715-4A29-9D93-79163DB92E5E}" dt="2025-01-10T07:11:44.929" v="1" actId="729"/>
        <pc:sldMkLst>
          <pc:docMk/>
          <pc:sldMk cId="2062855344" sldId="284"/>
        </pc:sldMkLst>
      </pc:sldChg>
      <pc:sldChg chg="mod modTransition modShow">
        <pc:chgData name="Lorrin Smith-Bates" userId="3c8725e5-4225-49b0-a383-eee26fce5d1d" providerId="ADAL" clId="{A91570DC-1715-4A29-9D93-79163DB92E5E}" dt="2025-01-10T07:11:47.819" v="2" actId="729"/>
        <pc:sldMkLst>
          <pc:docMk/>
          <pc:sldMk cId="2663682984" sldId="285"/>
        </pc:sldMkLst>
      </pc:sldChg>
    </pc:docChg>
  </pc:docChgLst>
</pc:chgInfo>
</file>

<file path=ppt/comments/modernComment_10D_0.xml><?xml version="1.0" encoding="utf-8"?>
<p188:cmLst xmlns:a="http://schemas.openxmlformats.org/drawingml/2006/main" xmlns:r="http://schemas.openxmlformats.org/officeDocument/2006/relationships" xmlns:p188="http://schemas.microsoft.com/office/powerpoint/2018/8/main">
  <p188:cm id="{1CB89D2F-9508-524F-A925-2A1461064226}" authorId="{18E0C971-E14E-4EAF-3FF2-351476B0C2AA}" status="resolved" created="2023-05-17T18:41:37.182" complete="100000">
    <pc:sldMkLst xmlns:pc="http://schemas.microsoft.com/office/powerpoint/2013/main/command">
      <pc:docMk/>
      <pc:sldMk cId="0" sldId="269"/>
    </pc:sldMkLst>
    <p188:txBody>
      <a:bodyPr/>
      <a:lstStyle/>
      <a:p>
        <a:r>
          <a:rPr lang="en-US"/>
          <a:t>Grey out the irrelevant columns in ddl statements and queries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435c59e8d8_0_15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0" name="Google Shape;120;g1435c59e8d8_0_15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1435c59e8d8_0_18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1" name="Google Shape;361;g1435c59e8d8_0_18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a:t>Animation slide</a:t>
            </a:r>
            <a:endParaRPr/>
          </a:p>
          <a:p>
            <a:pPr marL="914400" lvl="1" indent="-298450" algn="l" rtl="0">
              <a:lnSpc>
                <a:spcPct val="100000"/>
              </a:lnSpc>
              <a:spcBef>
                <a:spcPts val="0"/>
              </a:spcBef>
              <a:spcAft>
                <a:spcPts val="0"/>
              </a:spcAft>
              <a:buSzPts val="1100"/>
              <a:buChar char="○"/>
            </a:pPr>
            <a:r>
              <a:rPr lang="en-US"/>
              <a:t>Point out that the data is now sent to the partitions based on the value that is in the customerId</a:t>
            </a:r>
            <a:endParaRPr/>
          </a:p>
          <a:p>
            <a:pPr marL="914400" lvl="1" indent="-298450" algn="l" rtl="0">
              <a:lnSpc>
                <a:spcPct val="100000"/>
              </a:lnSpc>
              <a:spcBef>
                <a:spcPts val="0"/>
              </a:spcBef>
              <a:spcAft>
                <a:spcPts val="0"/>
              </a:spcAft>
              <a:buSzPts val="1100"/>
              <a:buChar char="○"/>
            </a:pPr>
            <a:r>
              <a:rPr lang="en-US"/>
              <a:t>Point out that the values for 20 ends up going to the fourth partition. This isn't exactly how this works but it is a close proximity.  An algorithm running on the aggregator hashes the value and maps the hash to the partitions.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1435c59e8d8_0_18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1" name="Google Shape;361;g1435c59e8d8_0_18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a:t>Animation slide</a:t>
            </a:r>
            <a:endParaRPr/>
          </a:p>
          <a:p>
            <a:pPr marL="914400" lvl="1" indent="-298450" algn="l" rtl="0">
              <a:lnSpc>
                <a:spcPct val="100000"/>
              </a:lnSpc>
              <a:spcBef>
                <a:spcPts val="0"/>
              </a:spcBef>
              <a:spcAft>
                <a:spcPts val="0"/>
              </a:spcAft>
              <a:buSzPts val="1100"/>
              <a:buChar char="○"/>
            </a:pPr>
            <a:r>
              <a:rPr lang="en-US"/>
              <a:t>Point out that the data is now sent to the partitions based on the value that is in the customerId</a:t>
            </a:r>
            <a:endParaRPr/>
          </a:p>
          <a:p>
            <a:pPr marL="914400" lvl="1" indent="-298450" algn="l" rtl="0">
              <a:lnSpc>
                <a:spcPct val="100000"/>
              </a:lnSpc>
              <a:spcBef>
                <a:spcPts val="0"/>
              </a:spcBef>
              <a:spcAft>
                <a:spcPts val="0"/>
              </a:spcAft>
              <a:buSzPts val="1100"/>
              <a:buChar char="○"/>
            </a:pPr>
            <a:r>
              <a:rPr lang="en-US"/>
              <a:t>Point out that the values for 20 ends up going to the fourth partition. This isn't exactly how this works but it is a close proximity.  An algorithm running on the aggregator hashes the value and maps the hash to the partitions.</a:t>
            </a:r>
            <a:endParaRPr/>
          </a:p>
        </p:txBody>
      </p:sp>
    </p:spTree>
    <p:extLst>
      <p:ext uri="{BB962C8B-B14F-4D97-AF65-F5344CB8AC3E}">
        <p14:creationId xmlns:p14="http://schemas.microsoft.com/office/powerpoint/2010/main" val="1319361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1435c59e8d8_0_19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6" name="Google Shape;466;g1435c59e8d8_0_19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a:t>Point out that even with this small amount of data that data skew is already beginning to appear.</a:t>
            </a:r>
            <a:endParaRPr/>
          </a:p>
          <a:p>
            <a:pPr marL="457200" lvl="0" indent="-298450" algn="l" rtl="0">
              <a:lnSpc>
                <a:spcPct val="100000"/>
              </a:lnSpc>
              <a:spcBef>
                <a:spcPts val="0"/>
              </a:spcBef>
              <a:spcAft>
                <a:spcPts val="0"/>
              </a:spcAft>
              <a:buSzPts val="1100"/>
              <a:buChar char="●"/>
            </a:pPr>
            <a:r>
              <a:rPr lang="en-US"/>
              <a:t>Also, point out that if the most important queries this company uses filter on customerId this Shard key could be a good thing because this shard key insures that all of the records for any one customer will be in the same partition meaning that no data will have to be shuffled.</a:t>
            </a:r>
            <a:endParaRPr/>
          </a:p>
          <a:p>
            <a:pPr marL="457200" lvl="0" indent="-298450" algn="l" rtl="0">
              <a:lnSpc>
                <a:spcPct val="100000"/>
              </a:lnSpc>
              <a:spcBef>
                <a:spcPts val="0"/>
              </a:spcBef>
              <a:spcAft>
                <a:spcPts val="0"/>
              </a:spcAft>
              <a:buSzPts val="1100"/>
              <a:buChar char="●"/>
            </a:pPr>
            <a:r>
              <a:rPr lang="en-US"/>
              <a:t>Go to SingleStore Studio SQL Editor and create the order table with a primary key only and explain that the primary key is used as the de facto shard key, This actually results in little skew as a primary key of course has a great deal of cardinality.</a:t>
            </a:r>
            <a:endParaRPr/>
          </a:p>
          <a:p>
            <a:pPr marL="457200" lvl="0" indent="-298450" algn="l" rtl="0">
              <a:lnSpc>
                <a:spcPct val="100000"/>
              </a:lnSpc>
              <a:spcBef>
                <a:spcPts val="0"/>
              </a:spcBef>
              <a:spcAft>
                <a:spcPts val="0"/>
              </a:spcAft>
              <a:buSzPts val="1100"/>
              <a:buChar char="●"/>
            </a:pPr>
            <a:endParaRPr/>
          </a:p>
          <a:p>
            <a:pPr marL="914400" lvl="1" indent="-22860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2371bdf108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2371bdf108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435c59e8d8_0_15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435c59e8d8_0_15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Let's dive a little deeper into sharding and shard keys in this module. We'll look at what sharding is, how it happens. We'll talk about data skew and choosing a shard key.</a:t>
            </a:r>
            <a:endParaRPr/>
          </a:p>
        </p:txBody>
      </p:sp>
    </p:spTree>
    <p:extLst>
      <p:ext uri="{BB962C8B-B14F-4D97-AF65-F5344CB8AC3E}">
        <p14:creationId xmlns:p14="http://schemas.microsoft.com/office/powerpoint/2010/main" val="36013854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19543b3837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7" name="Google Shape;547;g19543b3837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19543b3837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5" name="Google Shape;555;g19543b3837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19543b3837f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 name="Google Shape;563;g19543b3837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g1435c59e8d8_0_20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0" name="Google Shape;580;g1435c59e8d8_0_20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If there is no explicit shard key, but there is a primary key the data will be sharded by the primary key.</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g1435c59e8d8_0_20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9" name="Google Shape;589;g1435c59e8d8_0_20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One rule to keep in mind is that if you have a primary key and a shard key the primary key must contain all of the columns that are defined in the shard key. In the top create table statement the primary key is order_id and the shard key is customer_id. This can't happen. The bottom create table statement creates a table with a compound primary key using customer_id and order_id and a shard key as customer_id. This is fine because the shard key is included in the primary key.</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ffdf33598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6" name="Google Shape;126;gffdf33598c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1435c59e8d8_0_20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0" name="Google Shape;600;g1435c59e8d8_0_20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And now one of the main concerns that we have when creating a database schema is what should the shard key be. In this case we have chosen order_id as the shard key, which is also the primary key, remember that SingleStore would have sharded this table the same way if we had not explicitly set the shard key. This shard key, by definition, being a primary key must have a great deal of cardinality. This shard key will be very good at diminishing data skew. All of the partitions will have the same amount of data.</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7"/>
        <p:cNvGrpSpPr/>
        <p:nvPr/>
      </p:nvGrpSpPr>
      <p:grpSpPr>
        <a:xfrm>
          <a:off x="0" y="0"/>
          <a:ext cx="0" cy="0"/>
          <a:chOff x="0" y="0"/>
          <a:chExt cx="0" cy="0"/>
        </a:xfrm>
      </p:grpSpPr>
      <p:sp>
        <p:nvSpPr>
          <p:cNvPr id="608" name="Google Shape;608;g1435c59e8d8_0_20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9" name="Google Shape;609;g1435c59e8d8_0_20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In the orders table there is no primary key, but there is a shard key on customer_id. This table is optimized for the select statement that filters on the shard key. In this case all of the records for a particular customer ID will be in the same partition, meaning that there will be no data movement to complete this query. In this scenario you would likely get some skew in the orders table. This would be a trade off where you would be willing to deal with some skew to improve the performance of type of query.</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Google Shape;618;g1a04f55f4ee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9" name="Google Shape;619;g1a04f55f4ee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Here is an example of sharding two tables on the join column between the two tables. Because the two tables are sharded on the same column all of the data for the join is held in the same partition. Again, in order to make this join faster we are willing to have some skew in the orders table.</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g1435c59e8d8_0_20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6" name="Google Shape;626;g1435c59e8d8_0_20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Here is an example of sharding two tables on the join column between the two tables. Because the two tables are sharded on the same column all of the data for the join is held in the same partition. Again, in order to make this join faster we are willing to have some skew in the orders table.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2"/>
        <p:cNvGrpSpPr/>
        <p:nvPr/>
      </p:nvGrpSpPr>
      <p:grpSpPr>
        <a:xfrm>
          <a:off x="0" y="0"/>
          <a:ext cx="0" cy="0"/>
          <a:chOff x="0" y="0"/>
          <a:chExt cx="0" cy="0"/>
        </a:xfrm>
      </p:grpSpPr>
      <p:sp>
        <p:nvSpPr>
          <p:cNvPr id="633" name="Google Shape;633;g18e018329ba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4" name="Google Shape;634;g18e018329b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Here is an example of sharding two tables on the join column between the two tables. Because the two tables are sharded on the same column all of the data for the join is held in the same partition. Again, in order to make this join faster we are willing to have some skew in the orders table.</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3"/>
        <p:cNvGrpSpPr/>
        <p:nvPr/>
      </p:nvGrpSpPr>
      <p:grpSpPr>
        <a:xfrm>
          <a:off x="0" y="0"/>
          <a:ext cx="0" cy="0"/>
          <a:chOff x="0" y="0"/>
          <a:chExt cx="0" cy="0"/>
        </a:xfrm>
      </p:grpSpPr>
      <p:sp>
        <p:nvSpPr>
          <p:cNvPr id="644" name="Google Shape;644;g19d376ba0ad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5" name="Google Shape;645;g19d376ba0ad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1435c59e8d8_0_2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 name="Google Shape;654;g1435c59e8d8_0_2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435c59e8d8_0_15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435c59e8d8_0_15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435c59e8d8_0_15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435c59e8d8_0_15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Let's dive a little deeper into sharding and shard keys in this module. We'll look at what sharding is, how it happens. We'll talk about data skew and choosing a shard key.</a:t>
            </a:r>
            <a:endParaRPr/>
          </a:p>
        </p:txBody>
      </p:sp>
    </p:spTree>
    <p:extLst>
      <p:ext uri="{BB962C8B-B14F-4D97-AF65-F5344CB8AC3E}">
        <p14:creationId xmlns:p14="http://schemas.microsoft.com/office/powerpoint/2010/main" val="3506647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435c59e8d8_0_15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2" name="Google Shape;142;g1435c59e8d8_0_157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AutoNum type="arabicPeriod"/>
            </a:pPr>
            <a:r>
              <a:rPr lang="en-US"/>
              <a:t>Let's go back to our cluster with two leaf nodes and a database that has been created with 16 partitions, 8 on each leaf.</a:t>
            </a:r>
            <a:endParaRPr/>
          </a:p>
          <a:p>
            <a:pPr marL="457200" lvl="0" indent="-298450" algn="l" rtl="0">
              <a:lnSpc>
                <a:spcPct val="100000"/>
              </a:lnSpc>
              <a:spcBef>
                <a:spcPts val="0"/>
              </a:spcBef>
              <a:spcAft>
                <a:spcPts val="0"/>
              </a:spcAft>
              <a:buSzPts val="1100"/>
              <a:buAutoNum type="arabicPeriod"/>
            </a:pPr>
            <a:r>
              <a:rPr lang="en-US"/>
              <a:t>We've seen sharding at a high level when we saw data being ingested at the aggregator and then being distributed to the leaf nodes. That is sharding at a high level. Now let's look at how sharding happens at the leaf nodes into partitions.</a:t>
            </a:r>
            <a:endParaRPr/>
          </a:p>
          <a:p>
            <a:pPr marL="457200" lvl="0" indent="-298450" algn="l" rtl="0">
              <a:lnSpc>
                <a:spcPct val="100000"/>
              </a:lnSpc>
              <a:spcBef>
                <a:spcPts val="0"/>
              </a:spcBef>
              <a:spcAft>
                <a:spcPts val="0"/>
              </a:spcAft>
              <a:buSzPts val="1100"/>
              <a:buAutoNum type="arabicPeriod"/>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435c59e8d8_0_15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g1435c59e8d8_0_15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AutoNum type="arabicPeriod"/>
            </a:pPr>
            <a:r>
              <a:rPr lang="en-US">
                <a:solidFill>
                  <a:schemeClr val="dk1"/>
                </a:solidFill>
              </a:rPr>
              <a:t>Sharding happens at the partition level. The aggregator distributes data to individual partitions on leaf nodes.</a:t>
            </a:r>
            <a:endParaRPr>
              <a:solidFill>
                <a:schemeClr val="dk1"/>
              </a:solidFill>
            </a:endParaRPr>
          </a:p>
          <a:p>
            <a:pPr marL="457200" lvl="0" indent="-298450" algn="l" rtl="0">
              <a:spcBef>
                <a:spcPts val="0"/>
              </a:spcBef>
              <a:spcAft>
                <a:spcPts val="0"/>
              </a:spcAft>
              <a:buClr>
                <a:schemeClr val="dk1"/>
              </a:buClr>
              <a:buSzPts val="1100"/>
              <a:buAutoNum type="arabicPeriod"/>
            </a:pPr>
            <a:r>
              <a:rPr lang="en-US">
                <a:solidFill>
                  <a:schemeClr val="dk1"/>
                </a:solidFill>
              </a:rPr>
              <a:t>The goal of sharding is to have partitions that are as balanced as possible so that each partition has an equal amount of data. This is desirable because SingleStore wants to distribute the load evenly on all of the cpus in the cluster.</a:t>
            </a:r>
            <a:endParaRPr>
              <a:solidFill>
                <a:schemeClr val="dk1"/>
              </a:solidFill>
            </a:endParaRPr>
          </a:p>
          <a:p>
            <a:pPr marL="457200" lvl="0" indent="-22860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1435c59e8d8_0_16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g1435c59e8d8_0_16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a:t>Static slide</a:t>
            </a:r>
            <a:endParaRPr/>
          </a:p>
          <a:p>
            <a:pPr marL="914400" lvl="1" indent="-298450" algn="l" rtl="0">
              <a:lnSpc>
                <a:spcPct val="100000"/>
              </a:lnSpc>
              <a:spcBef>
                <a:spcPts val="0"/>
              </a:spcBef>
              <a:spcAft>
                <a:spcPts val="0"/>
              </a:spcAft>
              <a:buSzPts val="1100"/>
              <a:buChar char="○"/>
            </a:pPr>
            <a:r>
              <a:rPr lang="en-US"/>
              <a:t>Introduce the students to the concept of data skew that is illustrated in this slide.</a:t>
            </a:r>
            <a:endParaRPr/>
          </a:p>
          <a:p>
            <a:pPr marL="914400" lvl="1" indent="-298450" algn="l" rtl="0">
              <a:lnSpc>
                <a:spcPct val="100000"/>
              </a:lnSpc>
              <a:spcBef>
                <a:spcPts val="0"/>
              </a:spcBef>
              <a:spcAft>
                <a:spcPts val="0"/>
              </a:spcAft>
              <a:buSzPts val="1100"/>
              <a:buChar char="○"/>
            </a:pPr>
            <a:r>
              <a:rPr lang="en-US"/>
              <a:t>Talk about the problem that skew causes</a:t>
            </a:r>
            <a:endParaRPr/>
          </a:p>
          <a:p>
            <a:pPr marL="1371600" lvl="2" indent="-298450" algn="l" rtl="0">
              <a:lnSpc>
                <a:spcPct val="100000"/>
              </a:lnSpc>
              <a:spcBef>
                <a:spcPts val="0"/>
              </a:spcBef>
              <a:spcAft>
                <a:spcPts val="0"/>
              </a:spcAft>
              <a:buSzPts val="1100"/>
              <a:buChar char="■"/>
            </a:pPr>
            <a:r>
              <a:rPr lang="en-US"/>
              <a:t>In a distributed system the key to performance is all parts of the system doing work simultaneously. Skew means that some parts of the system have very little to do because there isn't much data, other parts have a lot to do because there is a lot of data. The cluster can't return data until all of the pieces finish their work.</a:t>
            </a:r>
            <a:endParaRPr/>
          </a:p>
          <a:p>
            <a:pPr marL="457200" lvl="0" indent="-298450" algn="l" rtl="0">
              <a:lnSpc>
                <a:spcPct val="100000"/>
              </a:lnSpc>
              <a:spcBef>
                <a:spcPts val="0"/>
              </a:spcBef>
              <a:spcAft>
                <a:spcPts val="0"/>
              </a:spcAft>
              <a:buSzPts val="1100"/>
              <a:buChar char="●"/>
            </a:pPr>
            <a:r>
              <a:rPr lang="en-US"/>
              <a:t>Example</a:t>
            </a:r>
            <a:endParaRPr/>
          </a:p>
          <a:p>
            <a:pPr marL="914400" lvl="1" indent="-298450" algn="l" rtl="0">
              <a:lnSpc>
                <a:spcPct val="100000"/>
              </a:lnSpc>
              <a:spcBef>
                <a:spcPts val="0"/>
              </a:spcBef>
              <a:spcAft>
                <a:spcPts val="0"/>
              </a:spcAft>
              <a:buSzPts val="1100"/>
              <a:buChar char="○"/>
            </a:pPr>
            <a:r>
              <a:rPr lang="en-US"/>
              <a:t>Go to SingleStore Studio SQL Editor and add a shard key to the Order table</a:t>
            </a:r>
            <a:endParaRPr/>
          </a:p>
          <a:p>
            <a:pPr marL="914400" lvl="1" indent="-298450" algn="l" rtl="0">
              <a:lnSpc>
                <a:spcPct val="100000"/>
              </a:lnSpc>
              <a:spcBef>
                <a:spcPts val="0"/>
              </a:spcBef>
              <a:spcAft>
                <a:spcPts val="0"/>
              </a:spcAft>
              <a:buSzPts val="1100"/>
              <a:buChar char="○"/>
            </a:pPr>
            <a:r>
              <a:rPr lang="en-US"/>
              <a:t>In SingleStore studio show the shard key on the database.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435c59e8d8_0_15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435c59e8d8_0_15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Let's dive a little deeper into sharding and shard keys in this module. We'll look at what sharding is, how it happens. We'll talk about data skew and choosing a shard key.</a:t>
            </a:r>
            <a:endParaRPr/>
          </a:p>
        </p:txBody>
      </p:sp>
    </p:spTree>
    <p:extLst>
      <p:ext uri="{BB962C8B-B14F-4D97-AF65-F5344CB8AC3E}">
        <p14:creationId xmlns:p14="http://schemas.microsoft.com/office/powerpoint/2010/main" val="3565408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1435c59e8d8_0_16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1" name="Google Shape;271;g1435c59e8d8_0_16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a:t>Animated slide</a:t>
            </a:r>
            <a:endParaRPr/>
          </a:p>
          <a:p>
            <a:pPr marL="914400" lvl="1" indent="-298450" algn="l" rtl="0">
              <a:lnSpc>
                <a:spcPct val="100000"/>
              </a:lnSpc>
              <a:spcBef>
                <a:spcPts val="0"/>
              </a:spcBef>
              <a:spcAft>
                <a:spcPts val="0"/>
              </a:spcAft>
              <a:buSzPts val="1100"/>
              <a:buChar char="○"/>
            </a:pPr>
            <a:r>
              <a:rPr lang="en-US"/>
              <a:t>Back to the order table data.</a:t>
            </a:r>
            <a:endParaRPr/>
          </a:p>
          <a:p>
            <a:pPr marL="914400" lvl="1" indent="-298450" algn="l" rtl="0">
              <a:lnSpc>
                <a:spcPct val="100000"/>
              </a:lnSpc>
              <a:spcBef>
                <a:spcPts val="0"/>
              </a:spcBef>
              <a:spcAft>
                <a:spcPts val="0"/>
              </a:spcAft>
              <a:buSzPts val="1100"/>
              <a:buChar char="○"/>
            </a:pPr>
            <a:r>
              <a:rPr lang="en-US"/>
              <a:t>Order Id is selected as the shard key</a:t>
            </a:r>
            <a:endParaRPr/>
          </a:p>
          <a:p>
            <a:pPr marL="914400" lvl="1" indent="-298450" algn="l" rtl="0">
              <a:lnSpc>
                <a:spcPct val="100000"/>
              </a:lnSpc>
              <a:spcBef>
                <a:spcPts val="0"/>
              </a:spcBef>
              <a:spcAft>
                <a:spcPts val="0"/>
              </a:spcAft>
              <a:buSzPts val="1100"/>
              <a:buChar char="○"/>
            </a:pPr>
            <a:r>
              <a:rPr lang="en-US"/>
              <a:t>Click 1</a:t>
            </a:r>
            <a:endParaRPr/>
          </a:p>
          <a:p>
            <a:pPr marL="1371600" lvl="2" indent="-298450" algn="l" rtl="0">
              <a:lnSpc>
                <a:spcPct val="100000"/>
              </a:lnSpc>
              <a:spcBef>
                <a:spcPts val="0"/>
              </a:spcBef>
              <a:spcAft>
                <a:spcPts val="0"/>
              </a:spcAft>
              <a:buSzPts val="1100"/>
              <a:buChar char="■"/>
            </a:pPr>
            <a:r>
              <a:rPr lang="en-US"/>
              <a:t>Point out that the data is sent to the partition based on the value in the orderId. </a:t>
            </a:r>
            <a:endParaRPr/>
          </a:p>
          <a:p>
            <a:pPr marL="1371600" lvl="2" indent="-298450" algn="l" rtl="0">
              <a:lnSpc>
                <a:spcPct val="100000"/>
              </a:lnSpc>
              <a:spcBef>
                <a:spcPts val="0"/>
              </a:spcBef>
              <a:spcAft>
                <a:spcPts val="0"/>
              </a:spcAft>
              <a:buSzPts val="1100"/>
              <a:buChar char="■"/>
            </a:pPr>
            <a:r>
              <a:rPr lang="en-US"/>
              <a:t>This calculation is performed in the Aggregator that is handling the data load for the cluster.</a:t>
            </a: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2.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s Title">
  <p:cSld name="Slides Title">
    <p:bg>
      <p:bgPr>
        <a:solidFill>
          <a:schemeClr val="dk1"/>
        </a:solidFill>
        <a:effectLst/>
      </p:bgPr>
    </p:bg>
    <p:spTree>
      <p:nvGrpSpPr>
        <p:cNvPr id="1" name="Shape 9"/>
        <p:cNvGrpSpPr/>
        <p:nvPr/>
      </p:nvGrpSpPr>
      <p:grpSpPr>
        <a:xfrm>
          <a:off x="0" y="0"/>
          <a:ext cx="0" cy="0"/>
          <a:chOff x="0" y="0"/>
          <a:chExt cx="0" cy="0"/>
        </a:xfrm>
      </p:grpSpPr>
      <p:sp>
        <p:nvSpPr>
          <p:cNvPr id="10" name="Google Shape;10;p51"/>
          <p:cNvSpPr txBox="1">
            <a:spLocks noGrp="1"/>
          </p:cNvSpPr>
          <p:nvPr>
            <p:ph type="title"/>
          </p:nvPr>
        </p:nvSpPr>
        <p:spPr>
          <a:xfrm>
            <a:off x="457200" y="1982979"/>
            <a:ext cx="8229600" cy="13716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chemeClr val="tx2"/>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3" name="Google Shape;21;p53">
            <a:extLst>
              <a:ext uri="{FF2B5EF4-FFF2-40B4-BE49-F238E27FC236}">
                <a16:creationId xmlns:a16="http://schemas.microsoft.com/office/drawing/2014/main" id="{11BD9652-7076-5E07-51CA-33E0639ECD00}"/>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2" name="Google Shape;11;p51">
            <a:extLst>
              <a:ext uri="{FF2B5EF4-FFF2-40B4-BE49-F238E27FC236}">
                <a16:creationId xmlns:a16="http://schemas.microsoft.com/office/drawing/2014/main" id="{3BAD983A-4321-246C-DE97-FD8D2A52539A}"/>
              </a:ext>
            </a:extLst>
          </p:cNvPr>
          <p:cNvSpPr txBox="1"/>
          <p:nvPr/>
        </p:nvSpPr>
        <p:spPr>
          <a:xfrm>
            <a:off x="2877671"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Instructor Presentation</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4" name="Picture 6">
            <a:extLst>
              <a:ext uri="{FF2B5EF4-FFF2-40B4-BE49-F238E27FC236}">
                <a16:creationId xmlns:a16="http://schemas.microsoft.com/office/drawing/2014/main" id="{F5C3932E-75B5-8303-2B5B-098DDFE77AB8}"/>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7989529" y="56612"/>
            <a:ext cx="669937" cy="53594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6624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White w/ Title">
  <p:cSld name="Blank White w/ Title">
    <p:spTree>
      <p:nvGrpSpPr>
        <p:cNvPr id="1" name="Shape 64"/>
        <p:cNvGrpSpPr/>
        <p:nvPr/>
      </p:nvGrpSpPr>
      <p:grpSpPr>
        <a:xfrm>
          <a:off x="0" y="0"/>
          <a:ext cx="0" cy="0"/>
          <a:chOff x="0" y="0"/>
          <a:chExt cx="0" cy="0"/>
        </a:xfrm>
      </p:grpSpPr>
      <p:sp>
        <p:nvSpPr>
          <p:cNvPr id="66" name="Google Shape;66;p9"/>
          <p:cNvSpPr txBox="1">
            <a:spLocks noGrp="1"/>
          </p:cNvSpPr>
          <p:nvPr>
            <p:ph type="title"/>
          </p:nvPr>
        </p:nvSpPr>
        <p:spPr>
          <a:xfrm>
            <a:off x="310896" y="310896"/>
            <a:ext cx="8229600" cy="91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70" name="Google Shape;70;p9"/>
          <p:cNvSpPr txBox="1">
            <a:spLocks noGrp="1"/>
          </p:cNvSpPr>
          <p:nvPr>
            <p:ph type="subTitle" idx="1"/>
          </p:nvPr>
        </p:nvSpPr>
        <p:spPr>
          <a:xfrm>
            <a:off x="0" y="0"/>
            <a:ext cx="7315200" cy="347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200"/>
              <a:buNone/>
              <a:defRPr sz="1200">
                <a:solidFill>
                  <a:schemeClr val="accent1"/>
                </a:solidFill>
              </a:defRPr>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endParaRPr/>
          </a:p>
        </p:txBody>
      </p:sp>
    </p:spTree>
    <p:extLst>
      <p:ext uri="{BB962C8B-B14F-4D97-AF65-F5344CB8AC3E}">
        <p14:creationId xmlns:p14="http://schemas.microsoft.com/office/powerpoint/2010/main" val="104489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ullet text">
  <p:cSld name="Bullet text">
    <p:spTree>
      <p:nvGrpSpPr>
        <p:cNvPr id="1" name="Shape 71"/>
        <p:cNvGrpSpPr/>
        <p:nvPr/>
      </p:nvGrpSpPr>
      <p:grpSpPr>
        <a:xfrm>
          <a:off x="0" y="0"/>
          <a:ext cx="0" cy="0"/>
          <a:chOff x="0" y="0"/>
          <a:chExt cx="0" cy="0"/>
        </a:xfrm>
      </p:grpSpPr>
      <p:sp>
        <p:nvSpPr>
          <p:cNvPr id="73" name="Google Shape;73;p10"/>
          <p:cNvSpPr txBox="1">
            <a:spLocks noGrp="1"/>
          </p:cNvSpPr>
          <p:nvPr>
            <p:ph type="title"/>
          </p:nvPr>
        </p:nvSpPr>
        <p:spPr>
          <a:xfrm>
            <a:off x="311700" y="310550"/>
            <a:ext cx="8229600" cy="91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a:solidFill>
                  <a:srgbClr val="1B1A21"/>
                </a:solidFill>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74" name="Google Shape;74;p10"/>
          <p:cNvSpPr txBox="1">
            <a:spLocks noGrp="1"/>
          </p:cNvSpPr>
          <p:nvPr>
            <p:ph type="body" idx="1"/>
          </p:nvPr>
        </p:nvSpPr>
        <p:spPr>
          <a:xfrm>
            <a:off x="311150" y="1308846"/>
            <a:ext cx="8520600" cy="3680831"/>
          </a:xfrm>
          <a:prstGeom prst="rect">
            <a:avLst/>
          </a:prstGeom>
          <a:noFill/>
          <a:ln>
            <a:noFill/>
          </a:ln>
        </p:spPr>
        <p:txBody>
          <a:bodyPr spcFirstLastPara="1" wrap="square" lIns="91425" tIns="91425" rIns="91425" bIns="91425" anchor="t" anchorCtr="0">
            <a:noAutofit/>
          </a:bodyPr>
          <a:lstStyle>
            <a:lvl1pPr marL="457200" lvl="0" indent="-317500" algn="l">
              <a:lnSpc>
                <a:spcPct val="150000"/>
              </a:lnSpc>
              <a:spcBef>
                <a:spcPts val="0"/>
              </a:spcBef>
              <a:spcAft>
                <a:spcPts val="0"/>
              </a:spcAft>
              <a:buSzPts val="1400"/>
              <a:buChar char="●"/>
              <a:defRPr>
                <a:solidFill>
                  <a:srgbClr val="1B1A21"/>
                </a:solidFill>
              </a:defRPr>
            </a:lvl1pPr>
            <a:lvl2pPr marL="914400" lvl="1" indent="-304800" algn="l">
              <a:lnSpc>
                <a:spcPct val="150000"/>
              </a:lnSpc>
              <a:spcBef>
                <a:spcPts val="0"/>
              </a:spcBef>
              <a:spcAft>
                <a:spcPts val="0"/>
              </a:spcAft>
              <a:buSzPts val="1200"/>
              <a:buChar char="○"/>
              <a:defRPr/>
            </a:lvl2pPr>
            <a:lvl3pPr marL="1371600" lvl="2" indent="-298450" algn="l">
              <a:lnSpc>
                <a:spcPct val="150000"/>
              </a:lnSpc>
              <a:spcBef>
                <a:spcPts val="0"/>
              </a:spcBef>
              <a:spcAft>
                <a:spcPts val="0"/>
              </a:spcAft>
              <a:buSzPts val="1100"/>
              <a:buChar char="■"/>
              <a:defRPr/>
            </a:lvl3pPr>
            <a:lvl4pPr marL="1828800" lvl="3" indent="-298450" algn="l">
              <a:lnSpc>
                <a:spcPct val="150000"/>
              </a:lnSpc>
              <a:spcBef>
                <a:spcPts val="0"/>
              </a:spcBef>
              <a:spcAft>
                <a:spcPts val="0"/>
              </a:spcAft>
              <a:buSzPts val="1100"/>
              <a:buChar char="●"/>
              <a:defRPr/>
            </a:lvl4pPr>
            <a:lvl5pPr marL="2286000" lvl="4" indent="-298450" algn="l">
              <a:lnSpc>
                <a:spcPct val="150000"/>
              </a:lnSpc>
              <a:spcBef>
                <a:spcPts val="0"/>
              </a:spcBef>
              <a:spcAft>
                <a:spcPts val="0"/>
              </a:spcAft>
              <a:buSzPts val="1100"/>
              <a:buChar char="○"/>
              <a:defRPr/>
            </a:lvl5pPr>
            <a:lvl6pPr marL="2743200" lvl="5" indent="-298450" algn="l">
              <a:lnSpc>
                <a:spcPct val="150000"/>
              </a:lnSpc>
              <a:spcBef>
                <a:spcPts val="0"/>
              </a:spcBef>
              <a:spcAft>
                <a:spcPts val="0"/>
              </a:spcAft>
              <a:buSzPts val="1100"/>
              <a:buChar char="■"/>
              <a:defRPr/>
            </a:lvl6pPr>
            <a:lvl7pPr marL="3200400" lvl="6" indent="-298450" algn="l">
              <a:lnSpc>
                <a:spcPct val="150000"/>
              </a:lnSpc>
              <a:spcBef>
                <a:spcPts val="0"/>
              </a:spcBef>
              <a:spcAft>
                <a:spcPts val="0"/>
              </a:spcAft>
              <a:buSzPts val="1100"/>
              <a:buChar char="●"/>
              <a:defRPr/>
            </a:lvl7pPr>
            <a:lvl8pPr marL="3657600" lvl="7" indent="-298450" algn="l">
              <a:lnSpc>
                <a:spcPct val="150000"/>
              </a:lnSpc>
              <a:spcBef>
                <a:spcPts val="0"/>
              </a:spcBef>
              <a:spcAft>
                <a:spcPts val="0"/>
              </a:spcAft>
              <a:buSzPts val="1100"/>
              <a:buChar char="○"/>
              <a:defRPr/>
            </a:lvl8pPr>
            <a:lvl9pPr marL="4114800" lvl="8" indent="-298450" algn="l">
              <a:lnSpc>
                <a:spcPct val="150000"/>
              </a:lnSpc>
              <a:spcBef>
                <a:spcPts val="0"/>
              </a:spcBef>
              <a:spcAft>
                <a:spcPts val="0"/>
              </a:spcAft>
              <a:buSzPts val="1100"/>
              <a:buChar char="■"/>
              <a:defRPr/>
            </a:lvl9pPr>
          </a:lstStyle>
          <a:p>
            <a:endParaRPr/>
          </a:p>
        </p:txBody>
      </p:sp>
      <p:sp>
        <p:nvSpPr>
          <p:cNvPr id="75" name="Google Shape;75;p10"/>
          <p:cNvSpPr txBox="1">
            <a:spLocks noGrp="1"/>
          </p:cNvSpPr>
          <p:nvPr>
            <p:ph type="subTitle" idx="2"/>
          </p:nvPr>
        </p:nvSpPr>
        <p:spPr>
          <a:xfrm>
            <a:off x="0" y="0"/>
            <a:ext cx="7315200" cy="347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200"/>
              <a:buNone/>
              <a:defRPr sz="1200">
                <a:solidFill>
                  <a:schemeClr val="accent1"/>
                </a:solidFill>
              </a:defRPr>
            </a:lvl1pPr>
            <a:lvl2pPr lvl="1" rtl="0">
              <a:spcBef>
                <a:spcPts val="0"/>
              </a:spcBef>
              <a:spcAft>
                <a:spcPts val="0"/>
              </a:spcAft>
              <a:buSzPts val="1400"/>
              <a:buNone/>
              <a:defRPr sz="1400"/>
            </a:lvl2pPr>
            <a:lvl3pPr lvl="2" rtl="0">
              <a:spcBef>
                <a:spcPts val="0"/>
              </a:spcBef>
              <a:spcAft>
                <a:spcPts val="0"/>
              </a:spcAft>
              <a:buSzPts val="1400"/>
              <a:buNone/>
              <a:defRPr sz="1400"/>
            </a:lvl3pPr>
            <a:lvl4pPr lvl="3" rtl="0">
              <a:spcBef>
                <a:spcPts val="0"/>
              </a:spcBef>
              <a:spcAft>
                <a:spcPts val="0"/>
              </a:spcAft>
              <a:buSzPts val="1400"/>
              <a:buNone/>
              <a:defRPr sz="1400"/>
            </a:lvl4pPr>
            <a:lvl5pPr lvl="4" rtl="0">
              <a:spcBef>
                <a:spcPts val="0"/>
              </a:spcBef>
              <a:spcAft>
                <a:spcPts val="0"/>
              </a:spcAft>
              <a:buSzPts val="1400"/>
              <a:buNone/>
              <a:defRPr sz="1400"/>
            </a:lvl5pPr>
            <a:lvl6pPr lvl="5" rtl="0">
              <a:spcBef>
                <a:spcPts val="0"/>
              </a:spcBef>
              <a:spcAft>
                <a:spcPts val="0"/>
              </a:spcAft>
              <a:buSzPts val="1400"/>
              <a:buNone/>
              <a:defRPr sz="1400"/>
            </a:lvl6pPr>
            <a:lvl7pPr lvl="6" rtl="0">
              <a:spcBef>
                <a:spcPts val="0"/>
              </a:spcBef>
              <a:spcAft>
                <a:spcPts val="0"/>
              </a:spcAft>
              <a:buSzPts val="1400"/>
              <a:buNone/>
              <a:defRPr sz="1400"/>
            </a:lvl7pPr>
            <a:lvl8pPr lvl="7" rtl="0">
              <a:spcBef>
                <a:spcPts val="0"/>
              </a:spcBef>
              <a:spcAft>
                <a:spcPts val="0"/>
              </a:spcAft>
              <a:buSzPts val="1400"/>
              <a:buNone/>
              <a:defRPr sz="1400"/>
            </a:lvl8pPr>
            <a:lvl9pPr lvl="8" rtl="0">
              <a:spcBef>
                <a:spcPts val="0"/>
              </a:spcBef>
              <a:spcAft>
                <a:spcPts val="0"/>
              </a:spcAft>
              <a:buSzPts val="1400"/>
              <a:buNone/>
              <a:defRPr sz="1400"/>
            </a:lvl9pPr>
          </a:lstStyle>
          <a:p>
            <a:endParaRPr/>
          </a:p>
        </p:txBody>
      </p:sp>
    </p:spTree>
    <p:extLst>
      <p:ext uri="{BB962C8B-B14F-4D97-AF65-F5344CB8AC3E}">
        <p14:creationId xmlns:p14="http://schemas.microsoft.com/office/powerpoint/2010/main" val="2777682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White w/ Title" preserve="1" userDrawn="1">
  <p:cSld name="Blank White w/ Title">
    <p:spTree>
      <p:nvGrpSpPr>
        <p:cNvPr id="1" name="Shape 15"/>
        <p:cNvGrpSpPr/>
        <p:nvPr/>
      </p:nvGrpSpPr>
      <p:grpSpPr>
        <a:xfrm>
          <a:off x="0" y="0"/>
          <a:ext cx="0" cy="0"/>
          <a:chOff x="0" y="0"/>
          <a:chExt cx="0" cy="0"/>
        </a:xfrm>
      </p:grpSpPr>
      <p:sp>
        <p:nvSpPr>
          <p:cNvPr id="21" name="Google Shape;21;p53"/>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7" name="Google Shape;82;p60">
            <a:extLst>
              <a:ext uri="{FF2B5EF4-FFF2-40B4-BE49-F238E27FC236}">
                <a16:creationId xmlns:a16="http://schemas.microsoft.com/office/drawing/2014/main" id="{2BF5F540-D10E-EBD7-A4E4-4F955E6CD358}"/>
              </a:ext>
            </a:extLst>
          </p:cNvPr>
          <p:cNvSpPr txBox="1">
            <a:spLocks noGrp="1"/>
          </p:cNvSpPr>
          <p:nvPr>
            <p:ph type="title"/>
          </p:nvPr>
        </p:nvSpPr>
        <p:spPr>
          <a:xfrm>
            <a:off x="191402"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Tree>
    <p:custDataLst>
      <p:tags r:id="rId1"/>
    </p:custDataLst>
    <p:extLst>
      <p:ext uri="{BB962C8B-B14F-4D97-AF65-F5344CB8AC3E}">
        <p14:creationId xmlns:p14="http://schemas.microsoft.com/office/powerpoint/2010/main" val="2964422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White w/ Title" preserve="1" userDrawn="1">
  <p:cSld name="1_Blank White w/ Title">
    <p:spTree>
      <p:nvGrpSpPr>
        <p:cNvPr id="1" name="Shape 15"/>
        <p:cNvGrpSpPr/>
        <p:nvPr/>
      </p:nvGrpSpPr>
      <p:grpSpPr>
        <a:xfrm>
          <a:off x="0" y="0"/>
          <a:ext cx="0" cy="0"/>
          <a:chOff x="0" y="0"/>
          <a:chExt cx="0" cy="0"/>
        </a:xfrm>
      </p:grpSpPr>
      <p:sp>
        <p:nvSpPr>
          <p:cNvPr id="21" name="Google Shape;21;p53"/>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7" name="Google Shape;82;p60">
            <a:extLst>
              <a:ext uri="{FF2B5EF4-FFF2-40B4-BE49-F238E27FC236}">
                <a16:creationId xmlns:a16="http://schemas.microsoft.com/office/drawing/2014/main" id="{2BF5F540-D10E-EBD7-A4E4-4F955E6CD358}"/>
              </a:ext>
            </a:extLst>
          </p:cNvPr>
          <p:cNvSpPr txBox="1">
            <a:spLocks noGrp="1"/>
          </p:cNvSpPr>
          <p:nvPr>
            <p:ph type="title"/>
          </p:nvPr>
        </p:nvSpPr>
        <p:spPr>
          <a:xfrm>
            <a:off x="191402"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6" name="Text Placeholder 5">
            <a:extLst>
              <a:ext uri="{FF2B5EF4-FFF2-40B4-BE49-F238E27FC236}">
                <a16:creationId xmlns:a16="http://schemas.microsoft.com/office/drawing/2014/main" id="{6D31E1BD-7747-C139-807B-F052A7C61FD3}"/>
              </a:ext>
            </a:extLst>
          </p:cNvPr>
          <p:cNvSpPr>
            <a:spLocks noGrp="1"/>
          </p:cNvSpPr>
          <p:nvPr>
            <p:ph type="body" sz="quarter" idx="10"/>
          </p:nvPr>
        </p:nvSpPr>
        <p:spPr>
          <a:xfrm>
            <a:off x="640080" y="1632604"/>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Font typeface="Arial" panose="020B0604020202020204" pitchFamily="34" charset="0"/>
              <a:buNone/>
              <a:defRPr lang="en-US" dirty="0" smtClean="0"/>
            </a:lvl1pPr>
          </a:lstStyle>
          <a:p>
            <a:pPr marL="228600" lvl="0" indent="-228600" algn="ctr"/>
            <a:r>
              <a:rPr lang="en-US"/>
              <a:t>Click to edit Master text styles</a:t>
            </a:r>
          </a:p>
        </p:txBody>
      </p:sp>
      <p:sp>
        <p:nvSpPr>
          <p:cNvPr id="9" name="Text Placeholder 5">
            <a:extLst>
              <a:ext uri="{FF2B5EF4-FFF2-40B4-BE49-F238E27FC236}">
                <a16:creationId xmlns:a16="http://schemas.microsoft.com/office/drawing/2014/main" id="{770F4989-5C02-6BE8-CE84-B6102ABA8131}"/>
              </a:ext>
            </a:extLst>
          </p:cNvPr>
          <p:cNvSpPr>
            <a:spLocks noGrp="1"/>
          </p:cNvSpPr>
          <p:nvPr>
            <p:ph type="body" sz="quarter" idx="11"/>
          </p:nvPr>
        </p:nvSpPr>
        <p:spPr>
          <a:xfrm>
            <a:off x="640080" y="2783164"/>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smtClean="0"/>
            </a:lvl1pPr>
          </a:lstStyle>
          <a:p>
            <a:pPr marL="228600" lvl="0" indent="-228600" algn="ctr"/>
            <a:r>
              <a:rPr lang="en-US"/>
              <a:t>Click to edit Master text styles</a:t>
            </a:r>
          </a:p>
        </p:txBody>
      </p:sp>
      <p:sp>
        <p:nvSpPr>
          <p:cNvPr id="11" name="Text Placeholder 5">
            <a:extLst>
              <a:ext uri="{FF2B5EF4-FFF2-40B4-BE49-F238E27FC236}">
                <a16:creationId xmlns:a16="http://schemas.microsoft.com/office/drawing/2014/main" id="{437A5793-9CFA-B3EC-6931-474949BC4A35}"/>
              </a:ext>
            </a:extLst>
          </p:cNvPr>
          <p:cNvSpPr>
            <a:spLocks noGrp="1"/>
          </p:cNvSpPr>
          <p:nvPr>
            <p:ph type="body" sz="quarter" idx="12"/>
          </p:nvPr>
        </p:nvSpPr>
        <p:spPr>
          <a:xfrm>
            <a:off x="640080" y="3933724"/>
            <a:ext cx="7158447" cy="742950"/>
          </a:xfrm>
          <a:prstGeom prst="rect">
            <a:avLst/>
          </a:prstGeom>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a:solidFill>
                  <a:schemeClr val="tx1">
                    <a:lumMod val="50000"/>
                    <a:lumOff val="50000"/>
                  </a:schemeClr>
                </a:solidFill>
              </a:defRPr>
            </a:lvl1pPr>
            <a:lvl2pPr marL="457200" indent="0">
              <a:buNone/>
              <a:defRPr/>
            </a:lvl2pPr>
          </a:lstStyle>
          <a:p>
            <a:pPr lvl="0"/>
            <a:r>
              <a:rPr lang="en-US"/>
              <a:t>Click to edit Master text styles</a:t>
            </a:r>
          </a:p>
        </p:txBody>
      </p:sp>
    </p:spTree>
    <p:custDataLst>
      <p:tags r:id="rId1"/>
    </p:custDataLst>
    <p:extLst>
      <p:ext uri="{BB962C8B-B14F-4D97-AF65-F5344CB8AC3E}">
        <p14:creationId xmlns:p14="http://schemas.microsoft.com/office/powerpoint/2010/main" val="4073952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White w/ Title" preserve="1" userDrawn="1">
  <p:cSld name="1_Blank White w/ Title">
    <p:spTree>
      <p:nvGrpSpPr>
        <p:cNvPr id="1" name="Shape 15"/>
        <p:cNvGrpSpPr/>
        <p:nvPr/>
      </p:nvGrpSpPr>
      <p:grpSpPr>
        <a:xfrm>
          <a:off x="0" y="0"/>
          <a:ext cx="0" cy="0"/>
          <a:chOff x="0" y="0"/>
          <a:chExt cx="0" cy="0"/>
        </a:xfrm>
      </p:grpSpPr>
      <p:sp>
        <p:nvSpPr>
          <p:cNvPr id="21" name="Google Shape;21;p53"/>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7" name="Google Shape;82;p60">
            <a:extLst>
              <a:ext uri="{FF2B5EF4-FFF2-40B4-BE49-F238E27FC236}">
                <a16:creationId xmlns:a16="http://schemas.microsoft.com/office/drawing/2014/main" id="{2BF5F540-D10E-EBD7-A4E4-4F955E6CD358}"/>
              </a:ext>
            </a:extLst>
          </p:cNvPr>
          <p:cNvSpPr txBox="1">
            <a:spLocks noGrp="1"/>
          </p:cNvSpPr>
          <p:nvPr>
            <p:ph type="title"/>
          </p:nvPr>
        </p:nvSpPr>
        <p:spPr>
          <a:xfrm>
            <a:off x="191402"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6" name="Text Placeholder 5">
            <a:extLst>
              <a:ext uri="{FF2B5EF4-FFF2-40B4-BE49-F238E27FC236}">
                <a16:creationId xmlns:a16="http://schemas.microsoft.com/office/drawing/2014/main" id="{6D31E1BD-7747-C139-807B-F052A7C61FD3}"/>
              </a:ext>
            </a:extLst>
          </p:cNvPr>
          <p:cNvSpPr>
            <a:spLocks noGrp="1"/>
          </p:cNvSpPr>
          <p:nvPr>
            <p:ph type="body" sz="quarter" idx="10"/>
          </p:nvPr>
        </p:nvSpPr>
        <p:spPr>
          <a:xfrm>
            <a:off x="640080" y="2226909"/>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lvl1pPr>
          </a:lstStyle>
          <a:p>
            <a:pPr marL="228600" lvl="0" indent="-228600" algn="ctr"/>
            <a:r>
              <a:rPr lang="en-US"/>
              <a:t>Click to edit Master text styles</a:t>
            </a:r>
          </a:p>
        </p:txBody>
      </p:sp>
      <p:sp>
        <p:nvSpPr>
          <p:cNvPr id="9" name="Text Placeholder 5">
            <a:extLst>
              <a:ext uri="{FF2B5EF4-FFF2-40B4-BE49-F238E27FC236}">
                <a16:creationId xmlns:a16="http://schemas.microsoft.com/office/drawing/2014/main" id="{770F4989-5C02-6BE8-CE84-B6102ABA8131}"/>
              </a:ext>
            </a:extLst>
          </p:cNvPr>
          <p:cNvSpPr>
            <a:spLocks noGrp="1"/>
          </p:cNvSpPr>
          <p:nvPr>
            <p:ph type="body" sz="quarter" idx="11"/>
          </p:nvPr>
        </p:nvSpPr>
        <p:spPr>
          <a:xfrm>
            <a:off x="640080" y="3283556"/>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lvl1pPr>
          </a:lstStyle>
          <a:p>
            <a:pPr marL="228600" lvl="0" indent="-228600" algn="ctr"/>
            <a:r>
              <a:rPr lang="en-US"/>
              <a:t>Click to edit Master text styles</a:t>
            </a:r>
          </a:p>
        </p:txBody>
      </p:sp>
      <p:sp>
        <p:nvSpPr>
          <p:cNvPr id="11" name="Text Placeholder 5">
            <a:extLst>
              <a:ext uri="{FF2B5EF4-FFF2-40B4-BE49-F238E27FC236}">
                <a16:creationId xmlns:a16="http://schemas.microsoft.com/office/drawing/2014/main" id="{437A5793-9CFA-B3EC-6931-474949BC4A35}"/>
              </a:ext>
            </a:extLst>
          </p:cNvPr>
          <p:cNvSpPr>
            <a:spLocks noGrp="1"/>
          </p:cNvSpPr>
          <p:nvPr>
            <p:ph type="body" sz="quarter" idx="12"/>
          </p:nvPr>
        </p:nvSpPr>
        <p:spPr>
          <a:xfrm>
            <a:off x="640080" y="4340203"/>
            <a:ext cx="7169150" cy="742950"/>
          </a:xfrm>
          <a:prstGeom prst="rect">
            <a:avLst/>
          </a:prstGeom>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solidFill>
                  <a:schemeClr val="tx1">
                    <a:lumMod val="50000"/>
                    <a:lumOff val="50000"/>
                  </a:schemeClr>
                </a:solidFill>
              </a:defRPr>
            </a:lvl1pPr>
          </a:lstStyle>
          <a:p>
            <a:pPr marL="228600" lvl="0" indent="-228600" algn="ctr"/>
            <a:r>
              <a:rPr lang="en-US"/>
              <a:t>Click to edit Master text styles</a:t>
            </a:r>
          </a:p>
        </p:txBody>
      </p:sp>
      <p:sp>
        <p:nvSpPr>
          <p:cNvPr id="4" name="Text Placeholder 5">
            <a:extLst>
              <a:ext uri="{FF2B5EF4-FFF2-40B4-BE49-F238E27FC236}">
                <a16:creationId xmlns:a16="http://schemas.microsoft.com/office/drawing/2014/main" id="{9CDFD8EE-64DA-5A0B-FCDE-FD54B0FB3A7C}"/>
              </a:ext>
            </a:extLst>
          </p:cNvPr>
          <p:cNvSpPr>
            <a:spLocks noGrp="1"/>
          </p:cNvSpPr>
          <p:nvPr>
            <p:ph type="body" sz="quarter" idx="13"/>
          </p:nvPr>
        </p:nvSpPr>
        <p:spPr>
          <a:xfrm>
            <a:off x="640080" y="1170262"/>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smtClean="0"/>
            </a:lvl1pPr>
          </a:lstStyle>
          <a:p>
            <a:pPr marL="228600" lvl="0" indent="-228600" algn="ctr"/>
            <a:r>
              <a:rPr lang="en-US"/>
              <a:t>Click to edit Master text styles</a:t>
            </a:r>
          </a:p>
        </p:txBody>
      </p:sp>
    </p:spTree>
    <p:custDataLst>
      <p:tags r:id="rId1"/>
    </p:custDataLst>
    <p:extLst>
      <p:ext uri="{BB962C8B-B14F-4D97-AF65-F5344CB8AC3E}">
        <p14:creationId xmlns:p14="http://schemas.microsoft.com/office/powerpoint/2010/main" val="1073678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White w/ Title" preserve="1" userDrawn="1">
  <p:cSld name="1_Blank White w/ Title">
    <p:spTree>
      <p:nvGrpSpPr>
        <p:cNvPr id="1" name="Shape 15"/>
        <p:cNvGrpSpPr/>
        <p:nvPr/>
      </p:nvGrpSpPr>
      <p:grpSpPr>
        <a:xfrm>
          <a:off x="0" y="0"/>
          <a:ext cx="0" cy="0"/>
          <a:chOff x="0" y="0"/>
          <a:chExt cx="0" cy="0"/>
        </a:xfrm>
      </p:grpSpPr>
      <p:sp>
        <p:nvSpPr>
          <p:cNvPr id="21" name="Google Shape;21;p53"/>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7" name="Google Shape;82;p60">
            <a:extLst>
              <a:ext uri="{FF2B5EF4-FFF2-40B4-BE49-F238E27FC236}">
                <a16:creationId xmlns:a16="http://schemas.microsoft.com/office/drawing/2014/main" id="{2BF5F540-D10E-EBD7-A4E4-4F955E6CD358}"/>
              </a:ext>
            </a:extLst>
          </p:cNvPr>
          <p:cNvSpPr txBox="1">
            <a:spLocks noGrp="1"/>
          </p:cNvSpPr>
          <p:nvPr>
            <p:ph type="title"/>
          </p:nvPr>
        </p:nvSpPr>
        <p:spPr>
          <a:xfrm>
            <a:off x="191402"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6" name="Text Placeholder 5">
            <a:extLst>
              <a:ext uri="{FF2B5EF4-FFF2-40B4-BE49-F238E27FC236}">
                <a16:creationId xmlns:a16="http://schemas.microsoft.com/office/drawing/2014/main" id="{6D31E1BD-7747-C139-807B-F052A7C61FD3}"/>
              </a:ext>
            </a:extLst>
          </p:cNvPr>
          <p:cNvSpPr>
            <a:spLocks noGrp="1"/>
          </p:cNvSpPr>
          <p:nvPr>
            <p:ph type="body" sz="quarter" idx="10"/>
          </p:nvPr>
        </p:nvSpPr>
        <p:spPr>
          <a:xfrm>
            <a:off x="640080" y="2740574"/>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lvl1pPr>
          </a:lstStyle>
          <a:p>
            <a:pPr marL="228600" lvl="0" indent="-228600" algn="ctr"/>
            <a:r>
              <a:rPr lang="en-US"/>
              <a:t>Click to edit Master text styles</a:t>
            </a:r>
          </a:p>
        </p:txBody>
      </p:sp>
      <p:sp>
        <p:nvSpPr>
          <p:cNvPr id="9" name="Text Placeholder 5">
            <a:extLst>
              <a:ext uri="{FF2B5EF4-FFF2-40B4-BE49-F238E27FC236}">
                <a16:creationId xmlns:a16="http://schemas.microsoft.com/office/drawing/2014/main" id="{770F4989-5C02-6BE8-CE84-B6102ABA8131}"/>
              </a:ext>
            </a:extLst>
          </p:cNvPr>
          <p:cNvSpPr>
            <a:spLocks noGrp="1"/>
          </p:cNvSpPr>
          <p:nvPr>
            <p:ph type="body" sz="quarter" idx="11"/>
          </p:nvPr>
        </p:nvSpPr>
        <p:spPr>
          <a:xfrm>
            <a:off x="640080" y="3536678"/>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lvl1pPr>
          </a:lstStyle>
          <a:p>
            <a:pPr marL="228600" lvl="0" indent="-228600" algn="ctr"/>
            <a:r>
              <a:rPr lang="en-US"/>
              <a:t>Click to edit Master text styles</a:t>
            </a:r>
          </a:p>
        </p:txBody>
      </p:sp>
      <p:sp>
        <p:nvSpPr>
          <p:cNvPr id="11" name="Text Placeholder 5">
            <a:extLst>
              <a:ext uri="{FF2B5EF4-FFF2-40B4-BE49-F238E27FC236}">
                <a16:creationId xmlns:a16="http://schemas.microsoft.com/office/drawing/2014/main" id="{437A5793-9CFA-B3EC-6931-474949BC4A35}"/>
              </a:ext>
            </a:extLst>
          </p:cNvPr>
          <p:cNvSpPr>
            <a:spLocks noGrp="1"/>
          </p:cNvSpPr>
          <p:nvPr>
            <p:ph type="body" sz="quarter" idx="12"/>
          </p:nvPr>
        </p:nvSpPr>
        <p:spPr>
          <a:xfrm>
            <a:off x="640080" y="4340203"/>
            <a:ext cx="7169150" cy="742950"/>
          </a:xfrm>
          <a:prstGeom prst="rect">
            <a:avLst/>
          </a:prstGeom>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solidFill>
                  <a:schemeClr val="tx1">
                    <a:lumMod val="50000"/>
                    <a:lumOff val="50000"/>
                  </a:schemeClr>
                </a:solidFill>
              </a:defRPr>
            </a:lvl1pPr>
          </a:lstStyle>
          <a:p>
            <a:pPr marL="228600" lvl="0" indent="-228600" algn="ctr"/>
            <a:r>
              <a:rPr lang="en-US"/>
              <a:t>Click to edit Master text styles</a:t>
            </a:r>
          </a:p>
        </p:txBody>
      </p:sp>
      <p:sp>
        <p:nvSpPr>
          <p:cNvPr id="4" name="Text Placeholder 5">
            <a:extLst>
              <a:ext uri="{FF2B5EF4-FFF2-40B4-BE49-F238E27FC236}">
                <a16:creationId xmlns:a16="http://schemas.microsoft.com/office/drawing/2014/main" id="{9CDFD8EE-64DA-5A0B-FCDE-FD54B0FB3A7C}"/>
              </a:ext>
            </a:extLst>
          </p:cNvPr>
          <p:cNvSpPr>
            <a:spLocks noGrp="1"/>
          </p:cNvSpPr>
          <p:nvPr>
            <p:ph type="body" sz="quarter" idx="13"/>
          </p:nvPr>
        </p:nvSpPr>
        <p:spPr>
          <a:xfrm>
            <a:off x="640080" y="1944128"/>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lvl1pPr>
          </a:lstStyle>
          <a:p>
            <a:pPr marL="228600" lvl="0" indent="-228600" algn="ctr"/>
            <a:r>
              <a:rPr lang="en-US"/>
              <a:t>Click to edit Master text styles</a:t>
            </a:r>
          </a:p>
        </p:txBody>
      </p:sp>
      <p:sp>
        <p:nvSpPr>
          <p:cNvPr id="12" name="Text Placeholder 5">
            <a:extLst>
              <a:ext uri="{FF2B5EF4-FFF2-40B4-BE49-F238E27FC236}">
                <a16:creationId xmlns:a16="http://schemas.microsoft.com/office/drawing/2014/main" id="{1C1BA6B3-BC4C-3189-BA98-030E6F37DD59}"/>
              </a:ext>
            </a:extLst>
          </p:cNvPr>
          <p:cNvSpPr>
            <a:spLocks noGrp="1"/>
          </p:cNvSpPr>
          <p:nvPr>
            <p:ph type="body" sz="quarter" idx="14"/>
          </p:nvPr>
        </p:nvSpPr>
        <p:spPr>
          <a:xfrm>
            <a:off x="640080" y="1147682"/>
            <a:ext cx="7169150" cy="742950"/>
          </a:xfrm>
          <a:prstGeom prst="rect">
            <a:avLst/>
          </a:prstGeom>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lvl1pPr marL="0" indent="0" algn="ctr">
              <a:buNone/>
              <a:defRPr lang="en-US" dirty="0"/>
            </a:lvl1pPr>
          </a:lstStyle>
          <a:p>
            <a:pPr marL="228600" lvl="0" indent="-228600" algn="ctr"/>
            <a:r>
              <a:rPr lang="en-US"/>
              <a:t>Click to edit Master text styles</a:t>
            </a:r>
          </a:p>
        </p:txBody>
      </p:sp>
    </p:spTree>
    <p:custDataLst>
      <p:tags r:id="rId1"/>
    </p:custDataLst>
    <p:extLst>
      <p:ext uri="{BB962C8B-B14F-4D97-AF65-F5344CB8AC3E}">
        <p14:creationId xmlns:p14="http://schemas.microsoft.com/office/powerpoint/2010/main" val="2362621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ullet text" preserve="1" userDrawn="1">
  <p:cSld name="Bullet text">
    <p:spTree>
      <p:nvGrpSpPr>
        <p:cNvPr id="1" name="Shape 32"/>
        <p:cNvGrpSpPr/>
        <p:nvPr/>
      </p:nvGrpSpPr>
      <p:grpSpPr>
        <a:xfrm>
          <a:off x="0" y="0"/>
          <a:ext cx="0" cy="0"/>
          <a:chOff x="0" y="0"/>
          <a:chExt cx="0" cy="0"/>
        </a:xfrm>
      </p:grpSpPr>
      <p:sp>
        <p:nvSpPr>
          <p:cNvPr id="4" name="Google Shape;91;p61">
            <a:extLst>
              <a:ext uri="{FF2B5EF4-FFF2-40B4-BE49-F238E27FC236}">
                <a16:creationId xmlns:a16="http://schemas.microsoft.com/office/drawing/2014/main" id="{719036EC-5FB3-37B2-26E6-338A1D8A78BB}"/>
              </a:ext>
            </a:extLst>
          </p:cNvPr>
          <p:cNvSpPr txBox="1">
            <a:spLocks/>
          </p:cNvSpPr>
          <p:nvPr userDrawn="1"/>
        </p:nvSpPr>
        <p:spPr>
          <a:xfrm>
            <a:off x="0" y="0"/>
            <a:ext cx="7315200" cy="347700"/>
          </a:xfrm>
          <a:prstGeom prst="rect">
            <a:avLst/>
          </a:prstGeom>
          <a:noFill/>
          <a:ln>
            <a:noFill/>
          </a:ln>
        </p:spPr>
        <p:txBody>
          <a:bodyPr spcFirstLastPara="1" wrap="square" lIns="91425" tIns="91425" rIns="91425" bIns="91425" anchor="t" anchorCtr="0">
            <a:noAutofit/>
          </a:bodyPr>
          <a:lstStyle>
            <a:lvl1pPr marL="228600" lvl="0" indent="-228600" algn="l" defTabSz="914400" rtl="0" eaLnBrk="1" latinLnBrk="0" hangingPunct="1">
              <a:lnSpc>
                <a:spcPct val="150000"/>
              </a:lnSpc>
              <a:spcBef>
                <a:spcPts val="0"/>
              </a:spcBef>
              <a:spcAft>
                <a:spcPts val="0"/>
              </a:spcAft>
              <a:buClr>
                <a:schemeClr val="accent1"/>
              </a:buClr>
              <a:buSzPts val="1200"/>
              <a:buFont typeface="Arial" panose="020B0604020202020204" pitchFamily="34" charset="0"/>
              <a:buNone/>
              <a:defRPr sz="1200" kern="1200">
                <a:solidFill>
                  <a:schemeClr val="accent1"/>
                </a:solidFill>
                <a:latin typeface="+mn-lt"/>
                <a:ea typeface="+mn-ea"/>
                <a:cs typeface="+mn-cs"/>
              </a:defRPr>
            </a:lvl1pPr>
            <a:lvl2pPr marL="685800" lvl="1"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2pPr>
            <a:lvl3pPr marL="1143000" lvl="2"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3pPr>
            <a:lvl4pPr marL="1600200" lvl="3"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4pPr>
            <a:lvl5pPr marL="2057400" lvl="4"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5pPr>
            <a:lvl6pPr marL="2514600" lvl="5"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6pPr>
            <a:lvl7pPr marL="2971800" lvl="6"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7pPr>
            <a:lvl8pPr marL="3429000" lvl="7"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8pPr>
            <a:lvl9pPr marL="3886200" lvl="8" indent="-228600" algn="l" defTabSz="914400" rtl="0" eaLnBrk="1" latinLnBrk="0" hangingPunct="1">
              <a:lnSpc>
                <a:spcPct val="150000"/>
              </a:lnSpc>
              <a:spcBef>
                <a:spcPts val="0"/>
              </a:spcBef>
              <a:spcAft>
                <a:spcPts val="0"/>
              </a:spcAft>
              <a:buSzPts val="1400"/>
              <a:buFont typeface="Arial" panose="020B0604020202020204" pitchFamily="34" charset="0"/>
              <a:buNone/>
              <a:defRPr sz="1400" kern="1200">
                <a:solidFill>
                  <a:schemeClr val="tx1"/>
                </a:solidFill>
                <a:latin typeface="+mn-lt"/>
                <a:ea typeface="+mn-ea"/>
                <a:cs typeface="+mn-cs"/>
              </a:defRPr>
            </a:lvl9pPr>
          </a:lstStyle>
          <a:p>
            <a:pPr marL="228600" marR="0" lvl="0" indent="-228600" algn="l" defTabSz="914400" rtl="0" eaLnBrk="1" fontAlgn="auto" latinLnBrk="0" hangingPunct="1">
              <a:lnSpc>
                <a:spcPct val="150000"/>
              </a:lnSpc>
              <a:spcBef>
                <a:spcPts val="0"/>
              </a:spcBef>
              <a:spcAft>
                <a:spcPts val="0"/>
              </a:spcAft>
              <a:buClr>
                <a:srgbClr val="820DDF"/>
              </a:buClr>
              <a:buSzPts val="1200"/>
              <a:buFont typeface="Arial" panose="020B0604020202020204" pitchFamily="34" charset="0"/>
              <a:buNone/>
              <a:tabLst/>
              <a:defRPr/>
            </a:pPr>
            <a:endParaRPr kumimoji="0" lang="en-US" sz="1200" b="0" i="0" u="none" strike="noStrike" kern="1200" cap="none" spc="0" normalizeH="0" baseline="0" noProof="0" dirty="0">
              <a:ln>
                <a:noFill/>
              </a:ln>
              <a:solidFill>
                <a:srgbClr val="820DDF"/>
              </a:solidFill>
              <a:effectLst/>
              <a:uLnTx/>
              <a:uFillTx/>
              <a:latin typeface="Arial"/>
              <a:ea typeface="+mn-ea"/>
              <a:cs typeface="+mn-cs"/>
            </a:endParaRPr>
          </a:p>
        </p:txBody>
      </p:sp>
      <p:sp>
        <p:nvSpPr>
          <p:cNvPr id="6" name="Text Placeholder 5">
            <a:extLst>
              <a:ext uri="{FF2B5EF4-FFF2-40B4-BE49-F238E27FC236}">
                <a16:creationId xmlns:a16="http://schemas.microsoft.com/office/drawing/2014/main" id="{31F7811C-AEF3-7BE9-7FC5-5D08E68F7845}"/>
              </a:ext>
            </a:extLst>
          </p:cNvPr>
          <p:cNvSpPr>
            <a:spLocks noGrp="1"/>
          </p:cNvSpPr>
          <p:nvPr>
            <p:ph type="body" sz="quarter" idx="10"/>
          </p:nvPr>
        </p:nvSpPr>
        <p:spPr>
          <a:xfrm>
            <a:off x="308479" y="1164113"/>
            <a:ext cx="8527041" cy="3742999"/>
          </a:xfrm>
          <a:prstGeom prst="rect">
            <a:avLst/>
          </a:prstGeom>
        </p:spPr>
        <p:txBody>
          <a:bodyPr/>
          <a:lstStyle>
            <a:lvl1pPr>
              <a:defRPr sz="18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Google Shape;21;p53">
            <a:extLst>
              <a:ext uri="{FF2B5EF4-FFF2-40B4-BE49-F238E27FC236}">
                <a16:creationId xmlns:a16="http://schemas.microsoft.com/office/drawing/2014/main" id="{6A888A42-5264-1F82-2D8A-5A8991ADF1A8}"/>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8" name="Google Shape;82;p60">
            <a:extLst>
              <a:ext uri="{FF2B5EF4-FFF2-40B4-BE49-F238E27FC236}">
                <a16:creationId xmlns:a16="http://schemas.microsoft.com/office/drawing/2014/main" id="{D3E0E5F5-8381-FBB2-C7B0-893CDB0785FA}"/>
              </a:ext>
            </a:extLst>
          </p:cNvPr>
          <p:cNvSpPr txBox="1">
            <a:spLocks noGrp="1"/>
          </p:cNvSpPr>
          <p:nvPr>
            <p:ph type="title"/>
          </p:nvPr>
        </p:nvSpPr>
        <p:spPr>
          <a:xfrm>
            <a:off x="192024"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Tree>
    <p:custDataLst>
      <p:tags r:id="rId1"/>
    </p:custDataLst>
    <p:extLst>
      <p:ext uri="{BB962C8B-B14F-4D97-AF65-F5344CB8AC3E}">
        <p14:creationId xmlns:p14="http://schemas.microsoft.com/office/powerpoint/2010/main" val="4076452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Number text" preserve="1" userDrawn="1">
  <p:cSld name="Number text">
    <p:spTree>
      <p:nvGrpSpPr>
        <p:cNvPr id="1" name="Shape 80"/>
        <p:cNvGrpSpPr/>
        <p:nvPr/>
      </p:nvGrpSpPr>
      <p:grpSpPr>
        <a:xfrm>
          <a:off x="0" y="0"/>
          <a:ext cx="0" cy="0"/>
          <a:chOff x="0" y="0"/>
          <a:chExt cx="0" cy="0"/>
        </a:xfrm>
      </p:grpSpPr>
      <p:sp>
        <p:nvSpPr>
          <p:cNvPr id="4" name="Google Shape;21;p53">
            <a:extLst>
              <a:ext uri="{FF2B5EF4-FFF2-40B4-BE49-F238E27FC236}">
                <a16:creationId xmlns:a16="http://schemas.microsoft.com/office/drawing/2014/main" id="{6BE1ACB6-B819-B25C-1240-8C910884429B}"/>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5" name="Google Shape;82;p60">
            <a:extLst>
              <a:ext uri="{FF2B5EF4-FFF2-40B4-BE49-F238E27FC236}">
                <a16:creationId xmlns:a16="http://schemas.microsoft.com/office/drawing/2014/main" id="{94E7744F-CF14-E13D-956A-5961CFBA593D}"/>
              </a:ext>
            </a:extLst>
          </p:cNvPr>
          <p:cNvSpPr txBox="1">
            <a:spLocks noGrp="1"/>
          </p:cNvSpPr>
          <p:nvPr>
            <p:ph type="title"/>
          </p:nvPr>
        </p:nvSpPr>
        <p:spPr>
          <a:xfrm>
            <a:off x="191402"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6" name="Text Placeholder 5">
            <a:extLst>
              <a:ext uri="{FF2B5EF4-FFF2-40B4-BE49-F238E27FC236}">
                <a16:creationId xmlns:a16="http://schemas.microsoft.com/office/drawing/2014/main" id="{B51991CB-FAA8-1A44-1532-2BB214948FE7}"/>
              </a:ext>
            </a:extLst>
          </p:cNvPr>
          <p:cNvSpPr>
            <a:spLocks noGrp="1"/>
          </p:cNvSpPr>
          <p:nvPr>
            <p:ph type="body" sz="quarter" idx="10"/>
          </p:nvPr>
        </p:nvSpPr>
        <p:spPr>
          <a:xfrm>
            <a:off x="308479" y="1164113"/>
            <a:ext cx="8527041" cy="3742999"/>
          </a:xfrm>
          <a:prstGeom prst="rect">
            <a:avLst/>
          </a:prstGeom>
        </p:spPr>
        <p:txBody>
          <a:bodyPr/>
          <a:lstStyle>
            <a:lvl1pPr marL="342900" indent="-342900">
              <a:buFont typeface="+mj-lt"/>
              <a:buAutoNum type="arabicPeriod"/>
              <a:defRPr sz="1800"/>
            </a:lvl1pPr>
            <a:lvl2pPr marL="800100" indent="-342900">
              <a:buFont typeface="+mj-lt"/>
              <a:buAutoNum type="arabicPeriod"/>
              <a:defRPr sz="1600"/>
            </a:lvl2pPr>
            <a:lvl3pPr marL="1257300" indent="-342900">
              <a:buFont typeface="+mj-lt"/>
              <a:buAutoNum type="arabicPeriod"/>
              <a:defRPr sz="1600"/>
            </a:lvl3pPr>
            <a:lvl4pPr marL="1714500" indent="-342900">
              <a:buFont typeface="+mj-lt"/>
              <a:buAutoNum type="arabicPeriod"/>
              <a:defRPr sz="1600"/>
            </a:lvl4pPr>
            <a:lvl5pPr marL="2171700" indent="-342900">
              <a:buFont typeface="+mj-lt"/>
              <a:buAutoNum type="arabicPeriod"/>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ustDataLst>
      <p:tags r:id="rId1"/>
    </p:custDataLst>
    <p:extLst>
      <p:ext uri="{BB962C8B-B14F-4D97-AF65-F5344CB8AC3E}">
        <p14:creationId xmlns:p14="http://schemas.microsoft.com/office/powerpoint/2010/main" val="8994672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Long text" preserve="1" userDrawn="1">
  <p:cSld name="Long text">
    <p:spTree>
      <p:nvGrpSpPr>
        <p:cNvPr id="1" name="Shape 88"/>
        <p:cNvGrpSpPr/>
        <p:nvPr/>
      </p:nvGrpSpPr>
      <p:grpSpPr>
        <a:xfrm>
          <a:off x="0" y="0"/>
          <a:ext cx="0" cy="0"/>
          <a:chOff x="0" y="0"/>
          <a:chExt cx="0" cy="0"/>
        </a:xfrm>
      </p:grpSpPr>
      <p:sp>
        <p:nvSpPr>
          <p:cNvPr id="2" name="Google Shape;21;p53">
            <a:extLst>
              <a:ext uri="{FF2B5EF4-FFF2-40B4-BE49-F238E27FC236}">
                <a16:creationId xmlns:a16="http://schemas.microsoft.com/office/drawing/2014/main" id="{7433099A-48F3-0435-72B5-8B3A799AADD7}"/>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3" name="Google Shape;82;p60">
            <a:extLst>
              <a:ext uri="{FF2B5EF4-FFF2-40B4-BE49-F238E27FC236}">
                <a16:creationId xmlns:a16="http://schemas.microsoft.com/office/drawing/2014/main" id="{6250F2F5-5214-6622-D3DC-F2CB24AED76F}"/>
              </a:ext>
            </a:extLst>
          </p:cNvPr>
          <p:cNvSpPr txBox="1">
            <a:spLocks noGrp="1"/>
          </p:cNvSpPr>
          <p:nvPr>
            <p:ph type="title"/>
          </p:nvPr>
        </p:nvSpPr>
        <p:spPr>
          <a:xfrm>
            <a:off x="191402" y="236388"/>
            <a:ext cx="7720277" cy="914400"/>
          </a:xfrm>
          <a:prstGeom prst="rect">
            <a:avLst/>
          </a:prstGeom>
          <a:no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lvl1pPr lvl="0" algn="l">
              <a:lnSpc>
                <a:spcPct val="100000"/>
              </a:lnSpc>
              <a:spcBef>
                <a:spcPts val="0"/>
              </a:spcBef>
              <a:spcAft>
                <a:spcPts val="0"/>
              </a:spcAft>
              <a:buSzPts val="2800"/>
              <a:buNone/>
              <a:defRPr sz="3600">
                <a:solidFill>
                  <a:srgbClr val="1B1A21"/>
                </a:solidFill>
                <a:latin typeface="+mn-l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4" name="Text Placeholder 5">
            <a:extLst>
              <a:ext uri="{FF2B5EF4-FFF2-40B4-BE49-F238E27FC236}">
                <a16:creationId xmlns:a16="http://schemas.microsoft.com/office/drawing/2014/main" id="{ED3701EF-4700-204D-3027-7CC2D163EACE}"/>
              </a:ext>
            </a:extLst>
          </p:cNvPr>
          <p:cNvSpPr>
            <a:spLocks noGrp="1"/>
          </p:cNvSpPr>
          <p:nvPr>
            <p:ph type="body" sz="quarter" idx="10"/>
          </p:nvPr>
        </p:nvSpPr>
        <p:spPr>
          <a:xfrm>
            <a:off x="308479" y="1164113"/>
            <a:ext cx="8527041" cy="3742999"/>
          </a:xfrm>
          <a:prstGeom prst="rect">
            <a:avLst/>
          </a:prstGeom>
        </p:spPr>
        <p:txBody>
          <a:bodyPr/>
          <a:lstStyle>
            <a:lvl1pPr marL="0" indent="0">
              <a:buFont typeface="+mj-lt"/>
              <a:buNone/>
              <a:defRPr sz="1800"/>
            </a:lvl1pPr>
            <a:lvl2pPr marL="457200" indent="0">
              <a:buFont typeface="+mj-lt"/>
              <a:buNone/>
              <a:defRPr sz="1600"/>
            </a:lvl2pPr>
            <a:lvl3pPr marL="914400" indent="0">
              <a:buFont typeface="+mj-lt"/>
              <a:buNone/>
              <a:defRPr sz="1600"/>
            </a:lvl3pPr>
            <a:lvl4pPr marL="1371600" indent="0">
              <a:buFont typeface="+mj-lt"/>
              <a:buNone/>
              <a:defRPr sz="1600"/>
            </a:lvl4pPr>
            <a:lvl5pPr marL="1828800" indent="0">
              <a:buFont typeface="+mj-lt"/>
              <a:buNone/>
              <a:defRPr sz="1600"/>
            </a:lvl5pPr>
          </a:lstStyle>
          <a:p>
            <a:pPr lvl="0"/>
            <a:r>
              <a:rPr lang="en-US"/>
              <a:t>Click to edit Master text styles</a:t>
            </a:r>
          </a:p>
        </p:txBody>
      </p:sp>
    </p:spTree>
    <p:custDataLst>
      <p:tags r:id="rId1"/>
    </p:custDataLst>
    <p:extLst>
      <p:ext uri="{BB962C8B-B14F-4D97-AF65-F5344CB8AC3E}">
        <p14:creationId xmlns:p14="http://schemas.microsoft.com/office/powerpoint/2010/main" val="745166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 White" preserve="1" userDrawn="1">
  <p:cSld name="Blank - White">
    <p:spTree>
      <p:nvGrpSpPr>
        <p:cNvPr id="1" name="Shape 96"/>
        <p:cNvGrpSpPr/>
        <p:nvPr/>
      </p:nvGrpSpPr>
      <p:grpSpPr>
        <a:xfrm>
          <a:off x="0" y="0"/>
          <a:ext cx="0" cy="0"/>
          <a:chOff x="0" y="0"/>
          <a:chExt cx="0" cy="0"/>
        </a:xfrm>
      </p:grpSpPr>
      <p:sp>
        <p:nvSpPr>
          <p:cNvPr id="3" name="Google Shape;21;p53">
            <a:extLst>
              <a:ext uri="{FF2B5EF4-FFF2-40B4-BE49-F238E27FC236}">
                <a16:creationId xmlns:a16="http://schemas.microsoft.com/office/drawing/2014/main" id="{133E8325-1B4D-CEF2-4D0B-692D6A4FFA31}"/>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Tree>
    <p:custDataLst>
      <p:tags r:id="rId1"/>
    </p:custDataLst>
    <p:extLst>
      <p:ext uri="{BB962C8B-B14F-4D97-AF65-F5344CB8AC3E}">
        <p14:creationId xmlns:p14="http://schemas.microsoft.com/office/powerpoint/2010/main" val="1131451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ideo Title">
  <p:cSld name="Video Title">
    <p:bg>
      <p:bgPr>
        <a:solidFill>
          <a:schemeClr val="tx1"/>
        </a:solidFill>
        <a:effectLst/>
      </p:bgPr>
    </p:bg>
    <p:spTree>
      <p:nvGrpSpPr>
        <p:cNvPr id="1" name="Shape 40"/>
        <p:cNvGrpSpPr/>
        <p:nvPr/>
      </p:nvGrpSpPr>
      <p:grpSpPr>
        <a:xfrm>
          <a:off x="0" y="0"/>
          <a:ext cx="0" cy="0"/>
          <a:chOff x="0" y="0"/>
          <a:chExt cx="0" cy="0"/>
        </a:xfrm>
      </p:grpSpPr>
      <p:sp>
        <p:nvSpPr>
          <p:cNvPr id="41" name="Google Shape;41;p52"/>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chemeClr val="tx2"/>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3" name="Google Shape;21;p53">
            <a:extLst>
              <a:ext uri="{FF2B5EF4-FFF2-40B4-BE49-F238E27FC236}">
                <a16:creationId xmlns:a16="http://schemas.microsoft.com/office/drawing/2014/main" id="{D91FA9D9-8032-3191-0E43-38243AD5DD8F}"/>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a:defRPr sz="1200" b="1" dirty="0">
                <a:solidFill>
                  <a:schemeClr val="accent1"/>
                </a:solidFill>
                <a:latin typeface="Roboto" panose="02000000000000000000" pitchFamily="2" charset="0"/>
                <a:ea typeface="Roboto" panose="02000000000000000000" pitchFamily="2" charset="0"/>
                <a:cs typeface="Roboto" panose="02000000000000000000" pitchFamily="2" charset="0"/>
              </a:defRPr>
            </a:lvl1pPr>
          </a:lstStyle>
          <a:p>
            <a:pPr lvl="0">
              <a:buClr>
                <a:schemeClr val="accent1"/>
              </a:buClr>
              <a:buSzPts val="1200"/>
              <a:buNone/>
            </a:pPr>
            <a:r>
              <a:rPr lang="en-US"/>
              <a:t>Click to edit Master subtitle style</a:t>
            </a:r>
            <a:endParaRPr dirty="0"/>
          </a:p>
        </p:txBody>
      </p:sp>
      <p:pic>
        <p:nvPicPr>
          <p:cNvPr id="4098" name="Picture 2">
            <a:extLst>
              <a:ext uri="{FF2B5EF4-FFF2-40B4-BE49-F238E27FC236}">
                <a16:creationId xmlns:a16="http://schemas.microsoft.com/office/drawing/2014/main" id="{492579A9-5252-083B-9992-54680B967420}"/>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8017515" y="51866"/>
            <a:ext cx="653988" cy="523191"/>
          </a:xfrm>
          <a:prstGeom prst="rect">
            <a:avLst/>
          </a:prstGeom>
          <a:noFill/>
          <a:extLst>
            <a:ext uri="{909E8E84-426E-40DD-AFC4-6F175D3DCCD1}">
              <a14:hiddenFill xmlns:a14="http://schemas.microsoft.com/office/drawing/2010/main">
                <a:solidFill>
                  <a:srgbClr val="FFFFFF"/>
                </a:solidFill>
              </a14:hiddenFill>
            </a:ext>
          </a:extLst>
        </p:spPr>
      </p:pic>
      <p:sp>
        <p:nvSpPr>
          <p:cNvPr id="2" name="Google Shape;11;p51">
            <a:extLst>
              <a:ext uri="{FF2B5EF4-FFF2-40B4-BE49-F238E27FC236}">
                <a16:creationId xmlns:a16="http://schemas.microsoft.com/office/drawing/2014/main" id="{E041F2F4-67C8-976D-3B35-575EFA49651B}"/>
              </a:ext>
            </a:extLst>
          </p:cNvPr>
          <p:cNvSpPr txBox="1"/>
          <p:nvPr/>
        </p:nvSpPr>
        <p:spPr>
          <a:xfrm>
            <a:off x="2877671"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Video</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spTree>
    <p:custDataLst>
      <p:tags r:id="rId1"/>
    </p:custDataLst>
    <p:extLst>
      <p:ext uri="{BB962C8B-B14F-4D97-AF65-F5344CB8AC3E}">
        <p14:creationId xmlns:p14="http://schemas.microsoft.com/office/powerpoint/2010/main" val="52436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b Title sp">
  <p:cSld name="Lab Title sp">
    <p:bg>
      <p:bgPr>
        <a:solidFill>
          <a:schemeClr val="dk1"/>
        </a:solidFill>
        <a:effectLst/>
      </p:bgPr>
    </p:bg>
    <p:spTree>
      <p:nvGrpSpPr>
        <p:cNvPr id="1" name="Shape 46"/>
        <p:cNvGrpSpPr/>
        <p:nvPr/>
      </p:nvGrpSpPr>
      <p:grpSpPr>
        <a:xfrm>
          <a:off x="0" y="0"/>
          <a:ext cx="0" cy="0"/>
          <a:chOff x="0" y="0"/>
          <a:chExt cx="0" cy="0"/>
        </a:xfrm>
      </p:grpSpPr>
      <p:sp>
        <p:nvSpPr>
          <p:cNvPr id="47" name="Google Shape;47;p56"/>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chemeClr val="tx2"/>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3" name="Google Shape;21;p53">
            <a:extLst>
              <a:ext uri="{FF2B5EF4-FFF2-40B4-BE49-F238E27FC236}">
                <a16:creationId xmlns:a16="http://schemas.microsoft.com/office/drawing/2014/main" id="{6BEF009D-0E9A-C3F9-FC04-979763CB0BB4}"/>
              </a:ext>
            </a:extLst>
          </p:cNvPr>
          <p:cNvSpPr txBox="1">
            <a:spLocks noGrp="1"/>
          </p:cNvSpPr>
          <p:nvPr>
            <p:ph type="subTitle" idx="1"/>
          </p:nvPr>
        </p:nvSpPr>
        <p:spPr>
          <a:xfrm>
            <a:off x="-49196"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pic>
        <p:nvPicPr>
          <p:cNvPr id="5122" name="Picture 2">
            <a:extLst>
              <a:ext uri="{FF2B5EF4-FFF2-40B4-BE49-F238E27FC236}">
                <a16:creationId xmlns:a16="http://schemas.microsoft.com/office/drawing/2014/main" id="{652D74FF-2E77-08E7-42DA-C4C775409C0C}"/>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flipH="1">
            <a:off x="7984768" y="30603"/>
            <a:ext cx="733323" cy="586658"/>
          </a:xfrm>
          <a:prstGeom prst="rect">
            <a:avLst/>
          </a:prstGeom>
          <a:noFill/>
          <a:extLst>
            <a:ext uri="{909E8E84-426E-40DD-AFC4-6F175D3DCCD1}">
              <a14:hiddenFill xmlns:a14="http://schemas.microsoft.com/office/drawing/2010/main">
                <a:solidFill>
                  <a:srgbClr val="FFFFFF"/>
                </a:solidFill>
              </a14:hiddenFill>
            </a:ext>
          </a:extLst>
        </p:spPr>
      </p:pic>
      <p:sp>
        <p:nvSpPr>
          <p:cNvPr id="2" name="Google Shape;11;p51">
            <a:extLst>
              <a:ext uri="{FF2B5EF4-FFF2-40B4-BE49-F238E27FC236}">
                <a16:creationId xmlns:a16="http://schemas.microsoft.com/office/drawing/2014/main" id="{B325B8C7-934F-5849-45E7-528B4315657C}"/>
              </a:ext>
            </a:extLst>
          </p:cNvPr>
          <p:cNvSpPr txBox="1"/>
          <p:nvPr/>
        </p:nvSpPr>
        <p:spPr>
          <a:xfrm>
            <a:off x="2874195"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Lab</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spTree>
    <p:custDataLst>
      <p:tags r:id="rId1"/>
    </p:custDataLst>
    <p:extLst>
      <p:ext uri="{BB962C8B-B14F-4D97-AF65-F5344CB8AC3E}">
        <p14:creationId xmlns:p14="http://schemas.microsoft.com/office/powerpoint/2010/main" val="3959640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b Title ilt">
  <p:cSld name="Lab Title ilt">
    <p:bg>
      <p:bgPr>
        <a:solidFill>
          <a:schemeClr val="dk1"/>
        </a:solidFill>
        <a:effectLst/>
      </p:bgPr>
    </p:bg>
    <p:spTree>
      <p:nvGrpSpPr>
        <p:cNvPr id="1" name="Shape 54"/>
        <p:cNvGrpSpPr/>
        <p:nvPr/>
      </p:nvGrpSpPr>
      <p:grpSpPr>
        <a:xfrm>
          <a:off x="0" y="0"/>
          <a:ext cx="0" cy="0"/>
          <a:chOff x="0" y="0"/>
          <a:chExt cx="0" cy="0"/>
        </a:xfrm>
      </p:grpSpPr>
      <p:sp>
        <p:nvSpPr>
          <p:cNvPr id="55" name="Google Shape;55;p57"/>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chemeClr val="tx2"/>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62" name="Google Shape;62;p57"/>
          <p:cNvSpPr txBox="1"/>
          <p:nvPr/>
        </p:nvSpPr>
        <p:spPr>
          <a:xfrm>
            <a:off x="457200" y="3299575"/>
            <a:ext cx="8229600" cy="4572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dirty="0">
                <a:solidFill>
                  <a:schemeClr val="accent4"/>
                </a:solidFill>
                <a:latin typeface="Roboto" panose="02000000000000000000" pitchFamily="2" charset="0"/>
                <a:ea typeface="Roboto" panose="02000000000000000000" pitchFamily="2" charset="0"/>
                <a:cs typeface="Roboto" panose="02000000000000000000" pitchFamily="2" charset="0"/>
                <a:sym typeface="Lato Black"/>
              </a:rPr>
              <a:t>Complete the lab in the course player and SingleStore Cloud Workspace.</a:t>
            </a:r>
            <a:endParaRPr sz="1400" b="0" i="0" u="none" strike="noStrike" cap="none" dirty="0">
              <a:solidFill>
                <a:schemeClr val="accent4"/>
              </a:solidFill>
              <a:latin typeface="Roboto" panose="02000000000000000000" pitchFamily="2" charset="0"/>
              <a:ea typeface="Roboto" panose="02000000000000000000" pitchFamily="2" charset="0"/>
              <a:cs typeface="Roboto" panose="02000000000000000000" pitchFamily="2" charset="0"/>
              <a:sym typeface="Lato"/>
            </a:endParaRPr>
          </a:p>
        </p:txBody>
      </p:sp>
      <p:sp>
        <p:nvSpPr>
          <p:cNvPr id="3" name="Google Shape;21;p53">
            <a:extLst>
              <a:ext uri="{FF2B5EF4-FFF2-40B4-BE49-F238E27FC236}">
                <a16:creationId xmlns:a16="http://schemas.microsoft.com/office/drawing/2014/main" id="{019299AA-A558-C556-12C6-C7564542BB0E}"/>
              </a:ext>
            </a:extLst>
          </p:cNvPr>
          <p:cNvSpPr txBox="1">
            <a:spLocks noGrp="1"/>
          </p:cNvSpPr>
          <p:nvPr>
            <p:ph type="subTitle" idx="1"/>
          </p:nvPr>
        </p:nvSpPr>
        <p:spPr>
          <a:xfrm>
            <a:off x="-49197"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4" name="Google Shape;11;p51">
            <a:extLst>
              <a:ext uri="{FF2B5EF4-FFF2-40B4-BE49-F238E27FC236}">
                <a16:creationId xmlns:a16="http://schemas.microsoft.com/office/drawing/2014/main" id="{3CD5361D-5413-2363-B7C6-47B904E0BB82}"/>
              </a:ext>
            </a:extLst>
          </p:cNvPr>
          <p:cNvSpPr txBox="1"/>
          <p:nvPr/>
        </p:nvSpPr>
        <p:spPr>
          <a:xfrm>
            <a:off x="2874194"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Lab</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5" name="Picture 2">
            <a:extLst>
              <a:ext uri="{FF2B5EF4-FFF2-40B4-BE49-F238E27FC236}">
                <a16:creationId xmlns:a16="http://schemas.microsoft.com/office/drawing/2014/main" id="{043D97BC-DCC0-C0DC-7AAE-F3EE93B6DC91}"/>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flipH="1">
            <a:off x="7984768" y="30603"/>
            <a:ext cx="733323" cy="58665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8052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b Title ilt" preserve="1">
  <p:cSld name="1_Lab Title ilt">
    <p:bg>
      <p:bgPr>
        <a:solidFill>
          <a:schemeClr val="dk1"/>
        </a:solidFill>
        <a:effectLst/>
      </p:bgPr>
    </p:bg>
    <p:spTree>
      <p:nvGrpSpPr>
        <p:cNvPr id="1" name="Shape 54"/>
        <p:cNvGrpSpPr/>
        <p:nvPr/>
      </p:nvGrpSpPr>
      <p:grpSpPr>
        <a:xfrm>
          <a:off x="0" y="0"/>
          <a:ext cx="0" cy="0"/>
          <a:chOff x="0" y="0"/>
          <a:chExt cx="0" cy="0"/>
        </a:xfrm>
      </p:grpSpPr>
      <p:sp>
        <p:nvSpPr>
          <p:cNvPr id="55" name="Google Shape;55;p57"/>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chemeClr val="tx2"/>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62" name="Google Shape;62;p57"/>
          <p:cNvSpPr txBox="1"/>
          <p:nvPr/>
        </p:nvSpPr>
        <p:spPr>
          <a:xfrm>
            <a:off x="457200" y="3299575"/>
            <a:ext cx="8229600" cy="4572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dirty="0">
                <a:solidFill>
                  <a:schemeClr val="accent4"/>
                </a:solidFill>
                <a:latin typeface="Roboto" panose="02000000000000000000" pitchFamily="2" charset="0"/>
                <a:ea typeface="Roboto" panose="02000000000000000000" pitchFamily="2" charset="0"/>
                <a:cs typeface="Roboto" panose="02000000000000000000" pitchFamily="2" charset="0"/>
                <a:sym typeface="Lato Black"/>
              </a:rPr>
              <a:t>Complete the lab in the course player and AWS EC2 virtual machines.</a:t>
            </a:r>
            <a:endParaRPr sz="1400" b="0" i="0" u="none" strike="noStrike" cap="none" dirty="0">
              <a:solidFill>
                <a:schemeClr val="accent4"/>
              </a:solidFill>
              <a:latin typeface="Roboto" panose="02000000000000000000" pitchFamily="2" charset="0"/>
              <a:ea typeface="Roboto" panose="02000000000000000000" pitchFamily="2" charset="0"/>
              <a:cs typeface="Roboto" panose="02000000000000000000" pitchFamily="2" charset="0"/>
              <a:sym typeface="Lato"/>
            </a:endParaRPr>
          </a:p>
        </p:txBody>
      </p:sp>
      <p:sp>
        <p:nvSpPr>
          <p:cNvPr id="3" name="Google Shape;21;p53">
            <a:extLst>
              <a:ext uri="{FF2B5EF4-FFF2-40B4-BE49-F238E27FC236}">
                <a16:creationId xmlns:a16="http://schemas.microsoft.com/office/drawing/2014/main" id="{019299AA-A558-C556-12C6-C7564542BB0E}"/>
              </a:ext>
            </a:extLst>
          </p:cNvPr>
          <p:cNvSpPr txBox="1">
            <a:spLocks noGrp="1"/>
          </p:cNvSpPr>
          <p:nvPr>
            <p:ph type="subTitle" idx="1"/>
          </p:nvPr>
        </p:nvSpPr>
        <p:spPr>
          <a:xfrm>
            <a:off x="-49197"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4" name="Google Shape;11;p51">
            <a:extLst>
              <a:ext uri="{FF2B5EF4-FFF2-40B4-BE49-F238E27FC236}">
                <a16:creationId xmlns:a16="http://schemas.microsoft.com/office/drawing/2014/main" id="{55805F25-9FBC-6592-3853-DAF85E71E984}"/>
              </a:ext>
            </a:extLst>
          </p:cNvPr>
          <p:cNvSpPr txBox="1"/>
          <p:nvPr/>
        </p:nvSpPr>
        <p:spPr>
          <a:xfrm>
            <a:off x="2874194"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Lab</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5" name="Picture 2">
            <a:extLst>
              <a:ext uri="{FF2B5EF4-FFF2-40B4-BE49-F238E27FC236}">
                <a16:creationId xmlns:a16="http://schemas.microsoft.com/office/drawing/2014/main" id="{873C7D4B-225E-3D72-7913-569AA3FCE529}"/>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flipH="1">
            <a:off x="7984768" y="30603"/>
            <a:ext cx="733323" cy="58665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984135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Knowledge Check Title sp">
  <p:cSld name="Knowledge Check Title sp">
    <p:bg>
      <p:bgPr>
        <a:solidFill>
          <a:schemeClr val="dk1"/>
        </a:solidFill>
        <a:effectLst/>
      </p:bgPr>
    </p:bg>
    <p:spTree>
      <p:nvGrpSpPr>
        <p:cNvPr id="1" name="Shape 63"/>
        <p:cNvGrpSpPr/>
        <p:nvPr/>
      </p:nvGrpSpPr>
      <p:grpSpPr>
        <a:xfrm>
          <a:off x="0" y="0"/>
          <a:ext cx="0" cy="0"/>
          <a:chOff x="0" y="0"/>
          <a:chExt cx="0" cy="0"/>
        </a:xfrm>
      </p:grpSpPr>
      <p:sp>
        <p:nvSpPr>
          <p:cNvPr id="64" name="Google Shape;64;p58"/>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chemeClr val="tx2"/>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2" name="Google Shape;21;p53">
            <a:extLst>
              <a:ext uri="{FF2B5EF4-FFF2-40B4-BE49-F238E27FC236}">
                <a16:creationId xmlns:a16="http://schemas.microsoft.com/office/drawing/2014/main" id="{D0290E9E-6F3C-D3E5-4831-6BF3F5EEB7B4}"/>
              </a:ext>
            </a:extLst>
          </p:cNvPr>
          <p:cNvSpPr txBox="1">
            <a:spLocks noGrp="1"/>
          </p:cNvSpPr>
          <p:nvPr>
            <p:ph type="subTitle" idx="1"/>
          </p:nvPr>
        </p:nvSpPr>
        <p:spPr>
          <a:xfrm>
            <a:off x="-45720"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6" name="TextBox 5">
            <a:extLst>
              <a:ext uri="{FF2B5EF4-FFF2-40B4-BE49-F238E27FC236}">
                <a16:creationId xmlns:a16="http://schemas.microsoft.com/office/drawing/2014/main" id="{6FA05123-9BE5-BC3A-739C-7F8C2F9EF19F}"/>
              </a:ext>
            </a:extLst>
          </p:cNvPr>
          <p:cNvSpPr txBox="1"/>
          <p:nvPr/>
        </p:nvSpPr>
        <p:spPr>
          <a:xfrm>
            <a:off x="8078429" y="-77429"/>
            <a:ext cx="704235" cy="830997"/>
          </a:xfrm>
          <a:prstGeom prst="rect">
            <a:avLst/>
          </a:prstGeom>
          <a:noFill/>
        </p:spPr>
        <p:txBody>
          <a:bodyPr wrap="square" rtlCol="0">
            <a:spAutoFit/>
          </a:bodyPr>
          <a:lstStyle/>
          <a:p>
            <a:r>
              <a:rPr lang="en-US" sz="4800" dirty="0">
                <a:solidFill>
                  <a:schemeClr val="tx2">
                    <a:lumMod val="75000"/>
                  </a:schemeClr>
                </a:solidFill>
                <a:latin typeface="Roboto" panose="02000000000000000000" pitchFamily="2" charset="0"/>
                <a:ea typeface="Roboto" panose="02000000000000000000" pitchFamily="2" charset="0"/>
                <a:cs typeface="Roboto" panose="02000000000000000000" pitchFamily="2" charset="0"/>
              </a:rPr>
              <a:t>?</a:t>
            </a:r>
          </a:p>
        </p:txBody>
      </p:sp>
      <p:sp>
        <p:nvSpPr>
          <p:cNvPr id="7" name="Google Shape;11;p51">
            <a:extLst>
              <a:ext uri="{FF2B5EF4-FFF2-40B4-BE49-F238E27FC236}">
                <a16:creationId xmlns:a16="http://schemas.microsoft.com/office/drawing/2014/main" id="{9D72C278-4DB9-04B1-7544-A29B52BC25B4}"/>
              </a:ext>
            </a:extLst>
          </p:cNvPr>
          <p:cNvSpPr txBox="1"/>
          <p:nvPr/>
        </p:nvSpPr>
        <p:spPr>
          <a:xfrm>
            <a:off x="2877671"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Knowledge Check</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spTree>
    <p:custDataLst>
      <p:tags r:id="rId1"/>
    </p:custDataLst>
    <p:extLst>
      <p:ext uri="{BB962C8B-B14F-4D97-AF65-F5344CB8AC3E}">
        <p14:creationId xmlns:p14="http://schemas.microsoft.com/office/powerpoint/2010/main" val="94922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nowledge Check Title ilt">
  <p:cSld name="Knowledge Check Title ilt">
    <p:bg>
      <p:bgPr>
        <a:solidFill>
          <a:schemeClr val="dk1"/>
        </a:solidFill>
        <a:effectLst/>
      </p:bgPr>
    </p:bg>
    <p:spTree>
      <p:nvGrpSpPr>
        <p:cNvPr id="1" name="Shape 71"/>
        <p:cNvGrpSpPr/>
        <p:nvPr/>
      </p:nvGrpSpPr>
      <p:grpSpPr>
        <a:xfrm>
          <a:off x="0" y="0"/>
          <a:ext cx="0" cy="0"/>
          <a:chOff x="0" y="0"/>
          <a:chExt cx="0" cy="0"/>
        </a:xfrm>
      </p:grpSpPr>
      <p:sp>
        <p:nvSpPr>
          <p:cNvPr id="72" name="Google Shape;72;p59"/>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rgbClr val="FFFFFF"/>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79" name="Google Shape;79;p59"/>
          <p:cNvSpPr txBox="1"/>
          <p:nvPr/>
        </p:nvSpPr>
        <p:spPr>
          <a:xfrm>
            <a:off x="457200" y="3299575"/>
            <a:ext cx="8229600" cy="4572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2800"/>
              <a:buFont typeface="Arial"/>
              <a:buNone/>
            </a:pPr>
            <a:r>
              <a:rPr lang="en-US" sz="1600" b="0" i="0" u="none" strike="noStrike" cap="none" dirty="0">
                <a:solidFill>
                  <a:schemeClr val="accent4"/>
                </a:solidFill>
                <a:latin typeface="Roboto" panose="02000000000000000000" pitchFamily="2" charset="0"/>
                <a:ea typeface="Roboto" panose="02000000000000000000" pitchFamily="2" charset="0"/>
                <a:cs typeface="Roboto" panose="02000000000000000000" pitchFamily="2" charset="0"/>
                <a:sym typeface="Lato Black"/>
              </a:rPr>
              <a:t>Complete the knowledge check in the course player.</a:t>
            </a:r>
            <a:endParaRPr sz="1400" b="0" i="0" u="none" strike="noStrike" cap="none" dirty="0">
              <a:solidFill>
                <a:schemeClr val="accent4"/>
              </a:solidFill>
              <a:latin typeface="Roboto" panose="02000000000000000000" pitchFamily="2" charset="0"/>
              <a:ea typeface="Roboto" panose="02000000000000000000" pitchFamily="2" charset="0"/>
              <a:cs typeface="Roboto" panose="02000000000000000000" pitchFamily="2" charset="0"/>
              <a:sym typeface="Lato"/>
            </a:endParaRPr>
          </a:p>
        </p:txBody>
      </p:sp>
      <p:sp>
        <p:nvSpPr>
          <p:cNvPr id="2" name="Google Shape;21;p53">
            <a:extLst>
              <a:ext uri="{FF2B5EF4-FFF2-40B4-BE49-F238E27FC236}">
                <a16:creationId xmlns:a16="http://schemas.microsoft.com/office/drawing/2014/main" id="{CCCFBCBF-CEA6-8BC3-95E9-4BB5B28A0570}"/>
              </a:ext>
            </a:extLst>
          </p:cNvPr>
          <p:cNvSpPr txBox="1">
            <a:spLocks noGrp="1"/>
          </p:cNvSpPr>
          <p:nvPr>
            <p:ph type="subTitle" idx="1"/>
          </p:nvPr>
        </p:nvSpPr>
        <p:spPr>
          <a:xfrm>
            <a:off x="-49197"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3" name="TextBox 2">
            <a:extLst>
              <a:ext uri="{FF2B5EF4-FFF2-40B4-BE49-F238E27FC236}">
                <a16:creationId xmlns:a16="http://schemas.microsoft.com/office/drawing/2014/main" id="{811BF9D4-4D2B-3777-C924-D3116390A2E2}"/>
              </a:ext>
            </a:extLst>
          </p:cNvPr>
          <p:cNvSpPr txBox="1"/>
          <p:nvPr/>
        </p:nvSpPr>
        <p:spPr>
          <a:xfrm>
            <a:off x="8078429" y="-77429"/>
            <a:ext cx="704235" cy="830997"/>
          </a:xfrm>
          <a:prstGeom prst="rect">
            <a:avLst/>
          </a:prstGeom>
          <a:noFill/>
        </p:spPr>
        <p:txBody>
          <a:bodyPr wrap="square" rtlCol="0">
            <a:spAutoFit/>
          </a:bodyPr>
          <a:lstStyle/>
          <a:p>
            <a:r>
              <a:rPr lang="en-US" sz="4800" dirty="0">
                <a:solidFill>
                  <a:schemeClr val="tx2">
                    <a:lumMod val="75000"/>
                  </a:schemeClr>
                </a:solidFill>
                <a:latin typeface="Roboto" panose="02000000000000000000" pitchFamily="2" charset="0"/>
                <a:ea typeface="Roboto" panose="02000000000000000000" pitchFamily="2" charset="0"/>
                <a:cs typeface="Roboto" panose="02000000000000000000" pitchFamily="2" charset="0"/>
              </a:rPr>
              <a:t>?</a:t>
            </a:r>
          </a:p>
        </p:txBody>
      </p:sp>
      <p:sp>
        <p:nvSpPr>
          <p:cNvPr id="4" name="Google Shape;11;p51">
            <a:extLst>
              <a:ext uri="{FF2B5EF4-FFF2-40B4-BE49-F238E27FC236}">
                <a16:creationId xmlns:a16="http://schemas.microsoft.com/office/drawing/2014/main" id="{A6FD0665-9622-B357-E2A6-DBE7FC0E388E}"/>
              </a:ext>
            </a:extLst>
          </p:cNvPr>
          <p:cNvSpPr txBox="1"/>
          <p:nvPr/>
        </p:nvSpPr>
        <p:spPr>
          <a:xfrm>
            <a:off x="2874194"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Knowledge Check</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spTree>
    <p:custDataLst>
      <p:tags r:id="rId1"/>
    </p:custDataLst>
    <p:extLst>
      <p:ext uri="{BB962C8B-B14F-4D97-AF65-F5344CB8AC3E}">
        <p14:creationId xmlns:p14="http://schemas.microsoft.com/office/powerpoint/2010/main" val="322104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Knowledge Check Title ilt" preserve="1">
  <p:cSld name="1_Knowledge Check Title ilt">
    <p:bg>
      <p:bgPr>
        <a:solidFill>
          <a:schemeClr val="dk1"/>
        </a:solidFill>
        <a:effectLst/>
      </p:bgPr>
    </p:bg>
    <p:spTree>
      <p:nvGrpSpPr>
        <p:cNvPr id="1" name="Shape 71"/>
        <p:cNvGrpSpPr/>
        <p:nvPr/>
      </p:nvGrpSpPr>
      <p:grpSpPr>
        <a:xfrm>
          <a:off x="0" y="0"/>
          <a:ext cx="0" cy="0"/>
          <a:chOff x="0" y="0"/>
          <a:chExt cx="0" cy="0"/>
        </a:xfrm>
      </p:grpSpPr>
      <p:sp>
        <p:nvSpPr>
          <p:cNvPr id="72" name="Google Shape;72;p59"/>
          <p:cNvSpPr txBox="1">
            <a:spLocks noGrp="1"/>
          </p:cNvSpPr>
          <p:nvPr>
            <p:ph type="title"/>
          </p:nvPr>
        </p:nvSpPr>
        <p:spPr>
          <a:xfrm>
            <a:off x="457200" y="1982979"/>
            <a:ext cx="8229600" cy="13716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3600">
                <a:solidFill>
                  <a:srgbClr val="FFFFFF"/>
                </a:solidFill>
                <a:latin typeface="Roboto" panose="02000000000000000000" pitchFamily="2" charset="0"/>
                <a:ea typeface="Roboto" panose="02000000000000000000" pitchFamily="2" charset="0"/>
                <a:cs typeface="Roboto" panose="02000000000000000000" pitchFamily="2" charset="0"/>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r>
              <a:rPr lang="en-US"/>
              <a:t>Click to edit Master title style</a:t>
            </a:r>
            <a:endParaRPr dirty="0"/>
          </a:p>
        </p:txBody>
      </p:sp>
      <p:sp>
        <p:nvSpPr>
          <p:cNvPr id="2" name="Google Shape;21;p53">
            <a:extLst>
              <a:ext uri="{FF2B5EF4-FFF2-40B4-BE49-F238E27FC236}">
                <a16:creationId xmlns:a16="http://schemas.microsoft.com/office/drawing/2014/main" id="{CCCFBCBF-CEA6-8BC3-95E9-4BB5B28A0570}"/>
              </a:ext>
            </a:extLst>
          </p:cNvPr>
          <p:cNvSpPr txBox="1">
            <a:spLocks noGrp="1"/>
          </p:cNvSpPr>
          <p:nvPr>
            <p:ph type="subTitle" idx="1"/>
          </p:nvPr>
        </p:nvSpPr>
        <p:spPr>
          <a:xfrm>
            <a:off x="-49196" y="-45720"/>
            <a:ext cx="7315200" cy="272722"/>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accent1"/>
              </a:buClr>
              <a:buSzPts val="1200"/>
              <a:buNone/>
              <a:defRPr sz="1200" b="1">
                <a:solidFill>
                  <a:schemeClr val="accent1"/>
                </a:solidFill>
                <a:latin typeface="Roboto" panose="02000000000000000000" pitchFamily="2" charset="0"/>
                <a:ea typeface="Roboto" panose="02000000000000000000" pitchFamily="2" charset="0"/>
                <a:cs typeface="Roboto" panose="02000000000000000000" pitchFamily="2" charset="0"/>
              </a:defRPr>
            </a:lvl1pPr>
            <a:lvl2pPr lvl="1" algn="l">
              <a:lnSpc>
                <a:spcPct val="150000"/>
              </a:lnSpc>
              <a:spcBef>
                <a:spcPts val="0"/>
              </a:spcBef>
              <a:spcAft>
                <a:spcPts val="0"/>
              </a:spcAft>
              <a:buSzPts val="1400"/>
              <a:buNone/>
              <a:defRPr sz="1400"/>
            </a:lvl2pPr>
            <a:lvl3pPr lvl="2" algn="l">
              <a:lnSpc>
                <a:spcPct val="150000"/>
              </a:lnSpc>
              <a:spcBef>
                <a:spcPts val="0"/>
              </a:spcBef>
              <a:spcAft>
                <a:spcPts val="0"/>
              </a:spcAft>
              <a:buSzPts val="1400"/>
              <a:buNone/>
              <a:defRPr sz="1400"/>
            </a:lvl3pPr>
            <a:lvl4pPr lvl="3" algn="l">
              <a:lnSpc>
                <a:spcPct val="150000"/>
              </a:lnSpc>
              <a:spcBef>
                <a:spcPts val="0"/>
              </a:spcBef>
              <a:spcAft>
                <a:spcPts val="0"/>
              </a:spcAft>
              <a:buSzPts val="1400"/>
              <a:buNone/>
              <a:defRPr sz="1400"/>
            </a:lvl4pPr>
            <a:lvl5pPr lvl="4" algn="l">
              <a:lnSpc>
                <a:spcPct val="150000"/>
              </a:lnSpc>
              <a:spcBef>
                <a:spcPts val="0"/>
              </a:spcBef>
              <a:spcAft>
                <a:spcPts val="0"/>
              </a:spcAft>
              <a:buSzPts val="1400"/>
              <a:buNone/>
              <a:defRPr sz="1400"/>
            </a:lvl5pPr>
            <a:lvl6pPr lvl="5" algn="l">
              <a:lnSpc>
                <a:spcPct val="150000"/>
              </a:lnSpc>
              <a:spcBef>
                <a:spcPts val="0"/>
              </a:spcBef>
              <a:spcAft>
                <a:spcPts val="0"/>
              </a:spcAft>
              <a:buSzPts val="1400"/>
              <a:buNone/>
              <a:defRPr sz="1400"/>
            </a:lvl6pPr>
            <a:lvl7pPr lvl="6" algn="l">
              <a:lnSpc>
                <a:spcPct val="150000"/>
              </a:lnSpc>
              <a:spcBef>
                <a:spcPts val="0"/>
              </a:spcBef>
              <a:spcAft>
                <a:spcPts val="0"/>
              </a:spcAft>
              <a:buSzPts val="1400"/>
              <a:buNone/>
              <a:defRPr sz="1400"/>
            </a:lvl7pPr>
            <a:lvl8pPr lvl="7" algn="l">
              <a:lnSpc>
                <a:spcPct val="150000"/>
              </a:lnSpc>
              <a:spcBef>
                <a:spcPts val="0"/>
              </a:spcBef>
              <a:spcAft>
                <a:spcPts val="0"/>
              </a:spcAft>
              <a:buSzPts val="1400"/>
              <a:buNone/>
              <a:defRPr sz="1400"/>
            </a:lvl8pPr>
            <a:lvl9pPr lvl="8" algn="l">
              <a:lnSpc>
                <a:spcPct val="150000"/>
              </a:lnSpc>
              <a:spcBef>
                <a:spcPts val="0"/>
              </a:spcBef>
              <a:spcAft>
                <a:spcPts val="0"/>
              </a:spcAft>
              <a:buSzPts val="1400"/>
              <a:buNone/>
              <a:defRPr sz="1400"/>
            </a:lvl9pPr>
          </a:lstStyle>
          <a:p>
            <a:r>
              <a:rPr lang="en-US"/>
              <a:t>Click to edit Master subtitle style</a:t>
            </a:r>
            <a:endParaRPr dirty="0"/>
          </a:p>
        </p:txBody>
      </p:sp>
      <p:sp>
        <p:nvSpPr>
          <p:cNvPr id="3" name="Google Shape;11;p51">
            <a:extLst>
              <a:ext uri="{FF2B5EF4-FFF2-40B4-BE49-F238E27FC236}">
                <a16:creationId xmlns:a16="http://schemas.microsoft.com/office/drawing/2014/main" id="{9735142F-A838-D683-E3D8-23CAE006002E}"/>
              </a:ext>
            </a:extLst>
          </p:cNvPr>
          <p:cNvSpPr txBox="1"/>
          <p:nvPr/>
        </p:nvSpPr>
        <p:spPr>
          <a:xfrm>
            <a:off x="2874195" y="1550392"/>
            <a:ext cx="33888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Lato"/>
              </a:rPr>
              <a:t>Instructor Example</a:t>
            </a:r>
            <a:endParaRPr sz="1400" b="0" i="0" u="none" strike="noStrike" cap="none" dirty="0">
              <a:solidFill>
                <a:schemeClr val="accent1"/>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1030" name="Picture 6">
            <a:extLst>
              <a:ext uri="{FF2B5EF4-FFF2-40B4-BE49-F238E27FC236}">
                <a16:creationId xmlns:a16="http://schemas.microsoft.com/office/drawing/2014/main" id="{B434F0A7-C1F3-2079-60F4-A88A6AC9F63F}"/>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7989529" y="56612"/>
            <a:ext cx="669937" cy="53594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36290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End Slide">
  <p:cSld name="End Slide">
    <p:bg>
      <p:bgPr>
        <a:solidFill>
          <a:schemeClr val="tx1"/>
        </a:solidFill>
        <a:effectLst/>
      </p:bgPr>
    </p:bg>
    <p:spTree>
      <p:nvGrpSpPr>
        <p:cNvPr id="1" name="Shape 114"/>
        <p:cNvGrpSpPr/>
        <p:nvPr/>
      </p:nvGrpSpPr>
      <p:grpSpPr>
        <a:xfrm>
          <a:off x="0" y="0"/>
          <a:ext cx="0" cy="0"/>
          <a:chOff x="0" y="0"/>
          <a:chExt cx="0" cy="0"/>
        </a:xfrm>
      </p:grpSpPr>
      <p:sp>
        <p:nvSpPr>
          <p:cNvPr id="3" name="Rectangle 2">
            <a:extLst>
              <a:ext uri="{FF2B5EF4-FFF2-40B4-BE49-F238E27FC236}">
                <a16:creationId xmlns:a16="http://schemas.microsoft.com/office/drawing/2014/main" id="{6A0A3AAE-DEE8-D155-8684-8043859E0707}"/>
              </a:ext>
            </a:extLst>
          </p:cNvPr>
          <p:cNvSpPr/>
          <p:nvPr/>
        </p:nvSpPr>
        <p:spPr>
          <a:xfrm>
            <a:off x="2924869" y="1444268"/>
            <a:ext cx="3351791" cy="566201"/>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Roboto" panose="02000000000000000000" pitchFamily="2" charset="0"/>
              <a:ea typeface="Roboto" panose="02000000000000000000" pitchFamily="2" charset="0"/>
              <a:cs typeface="Roboto" panose="02000000000000000000" pitchFamily="2" charset="0"/>
            </a:endParaRPr>
          </a:p>
        </p:txBody>
      </p:sp>
      <p:sp>
        <p:nvSpPr>
          <p:cNvPr id="5" name="Rectangle 4">
            <a:extLst>
              <a:ext uri="{FF2B5EF4-FFF2-40B4-BE49-F238E27FC236}">
                <a16:creationId xmlns:a16="http://schemas.microsoft.com/office/drawing/2014/main" id="{71517636-145A-1D5E-67F9-B27BB5EEEAB2}"/>
              </a:ext>
            </a:extLst>
          </p:cNvPr>
          <p:cNvSpPr/>
          <p:nvPr/>
        </p:nvSpPr>
        <p:spPr>
          <a:xfrm>
            <a:off x="31287" y="3988642"/>
            <a:ext cx="1297923" cy="112230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Roboto" panose="02000000000000000000" pitchFamily="2" charset="0"/>
              <a:ea typeface="Roboto" panose="02000000000000000000" pitchFamily="2" charset="0"/>
              <a:cs typeface="Roboto" panose="02000000000000000000" pitchFamily="2" charset="0"/>
            </a:endParaRPr>
          </a:p>
        </p:txBody>
      </p:sp>
      <p:sp>
        <p:nvSpPr>
          <p:cNvPr id="2" name="Rectangle 1">
            <a:extLst>
              <a:ext uri="{FF2B5EF4-FFF2-40B4-BE49-F238E27FC236}">
                <a16:creationId xmlns:a16="http://schemas.microsoft.com/office/drawing/2014/main" id="{1651CDEB-3AF4-2D27-6C59-AC875B703961}"/>
              </a:ext>
            </a:extLst>
          </p:cNvPr>
          <p:cNvSpPr/>
          <p:nvPr/>
        </p:nvSpPr>
        <p:spPr>
          <a:xfrm>
            <a:off x="7739216" y="0"/>
            <a:ext cx="1179871" cy="803787"/>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Roboto" panose="02000000000000000000" pitchFamily="2" charset="0"/>
              <a:ea typeface="Roboto" panose="02000000000000000000" pitchFamily="2" charset="0"/>
              <a:cs typeface="Roboto" panose="02000000000000000000" pitchFamily="2" charset="0"/>
            </a:endParaRPr>
          </a:p>
        </p:txBody>
      </p:sp>
      <p:sp>
        <p:nvSpPr>
          <p:cNvPr id="4" name="Rectangle 3">
            <a:extLst>
              <a:ext uri="{FF2B5EF4-FFF2-40B4-BE49-F238E27FC236}">
                <a16:creationId xmlns:a16="http://schemas.microsoft.com/office/drawing/2014/main" id="{7A223EE9-98A7-7698-F297-FDE3EFC84C77}"/>
              </a:ext>
            </a:extLst>
          </p:cNvPr>
          <p:cNvSpPr/>
          <p:nvPr/>
        </p:nvSpPr>
        <p:spPr>
          <a:xfrm>
            <a:off x="7854745" y="4689987"/>
            <a:ext cx="1257968" cy="420964"/>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Roboto" panose="02000000000000000000" pitchFamily="2" charset="0"/>
              <a:ea typeface="Roboto" panose="02000000000000000000" pitchFamily="2" charset="0"/>
              <a:cs typeface="Roboto" panose="02000000000000000000" pitchFamily="2" charset="0"/>
            </a:endParaRPr>
          </a:p>
        </p:txBody>
      </p:sp>
      <p:pic>
        <p:nvPicPr>
          <p:cNvPr id="7" name="Picture 6">
            <a:extLst>
              <a:ext uri="{FF2B5EF4-FFF2-40B4-BE49-F238E27FC236}">
                <a16:creationId xmlns:a16="http://schemas.microsoft.com/office/drawing/2014/main" id="{7571CB15-4D9A-F0DC-B4C7-1B96A4480635}"/>
              </a:ext>
            </a:extLst>
          </p:cNvPr>
          <p:cNvPicPr>
            <a:picLocks noChangeAspect="1"/>
          </p:cNvPicPr>
          <p:nvPr/>
        </p:nvPicPr>
        <p:blipFill>
          <a:blip r:embed="rId3"/>
          <a:stretch>
            <a:fillRect/>
          </a:stretch>
        </p:blipFill>
        <p:spPr>
          <a:xfrm>
            <a:off x="609600" y="1824021"/>
            <a:ext cx="7772400" cy="922866"/>
          </a:xfrm>
          <a:prstGeom prst="rect">
            <a:avLst/>
          </a:prstGeom>
        </p:spPr>
      </p:pic>
    </p:spTree>
    <p:custDataLst>
      <p:tags r:id="rId1"/>
    </p:custDataLst>
    <p:extLst>
      <p:ext uri="{BB962C8B-B14F-4D97-AF65-F5344CB8AC3E}">
        <p14:creationId xmlns:p14="http://schemas.microsoft.com/office/powerpoint/2010/main" val="14415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ags" Target="../tags/tag11.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Shape 5"/>
        <p:cNvGrpSpPr/>
        <p:nvPr/>
      </p:nvGrpSpPr>
      <p:grpSpPr>
        <a:xfrm>
          <a:off x="0" y="0"/>
          <a:ext cx="0" cy="0"/>
          <a:chOff x="0" y="0"/>
          <a:chExt cx="0" cy="0"/>
        </a:xfrm>
      </p:grpSpPr>
      <p:sp>
        <p:nvSpPr>
          <p:cNvPr id="2" name="Google Shape;75;p59">
            <a:extLst>
              <a:ext uri="{FF2B5EF4-FFF2-40B4-BE49-F238E27FC236}">
                <a16:creationId xmlns:a16="http://schemas.microsoft.com/office/drawing/2014/main" id="{00A73EF2-009B-965F-398E-5E037AC72245}"/>
              </a:ext>
            </a:extLst>
          </p:cNvPr>
          <p:cNvSpPr/>
          <p:nvPr/>
        </p:nvSpPr>
        <p:spPr>
          <a:xfrm>
            <a:off x="7973636" y="0"/>
            <a:ext cx="713164" cy="663148"/>
          </a:xfrm>
          <a:prstGeom prst="rect">
            <a:avLst/>
          </a:prstGeom>
          <a:solidFill>
            <a:schemeClr val="accent1"/>
          </a:solidFill>
          <a:ln>
            <a:noFill/>
          </a:ln>
          <a:effectLst>
            <a:outerShdw blurRad="50800" dist="38100" dir="2700000" algn="tl" rotWithShape="0">
              <a:schemeClr val="bg2">
                <a:alpha val="40000"/>
              </a:scheme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2054" name="Picture 6">
            <a:extLst>
              <a:ext uri="{FF2B5EF4-FFF2-40B4-BE49-F238E27FC236}">
                <a16:creationId xmlns:a16="http://schemas.microsoft.com/office/drawing/2014/main" id="{8A1EE8A0-3B85-670F-4B13-5A589D7558F4}"/>
              </a:ext>
            </a:extLst>
          </p:cNvPr>
          <p:cNvPicPr>
            <a:picLocks noChangeAspect="1" noChangeArrowheads="1"/>
          </p:cNvPicPr>
          <p:nvPr/>
        </p:nvPicPr>
        <p:blipFill>
          <a:blip r:embed="rId14"/>
          <a:srcRect/>
          <a:stretch/>
        </p:blipFill>
        <p:spPr bwMode="auto">
          <a:xfrm>
            <a:off x="7879325" y="4917426"/>
            <a:ext cx="1213055" cy="14403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3"/>
    </p:custDataLst>
    <p:extLst>
      <p:ext uri="{BB962C8B-B14F-4D97-AF65-F5344CB8AC3E}">
        <p14:creationId xmlns:p14="http://schemas.microsoft.com/office/powerpoint/2010/main" val="1976885071"/>
      </p:ext>
    </p:extLst>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Google Shape;75;p59">
            <a:extLst>
              <a:ext uri="{FF2B5EF4-FFF2-40B4-BE49-F238E27FC236}">
                <a16:creationId xmlns:a16="http://schemas.microsoft.com/office/drawing/2014/main" id="{37EE3E32-FCAF-7998-5F29-9B7C960F5F7D}"/>
              </a:ext>
            </a:extLst>
          </p:cNvPr>
          <p:cNvSpPr/>
          <p:nvPr/>
        </p:nvSpPr>
        <p:spPr>
          <a:xfrm>
            <a:off x="7973636" y="-3687"/>
            <a:ext cx="713164" cy="663148"/>
          </a:xfrm>
          <a:prstGeom prst="rect">
            <a:avLst/>
          </a:prstGeom>
          <a:solidFill>
            <a:schemeClr val="accent1"/>
          </a:solidFill>
          <a:ln>
            <a:noFill/>
          </a:ln>
          <a:effectLst>
            <a:outerShdw blurRad="50800" dist="38100" dir="2700000" algn="tl" rotWithShape="0">
              <a:prstClr val="black">
                <a:alpha val="40000"/>
              </a:prst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1266" name="Picture 2">
            <a:extLst>
              <a:ext uri="{FF2B5EF4-FFF2-40B4-BE49-F238E27FC236}">
                <a16:creationId xmlns:a16="http://schemas.microsoft.com/office/drawing/2014/main" id="{34CEA43E-79CA-6E33-39CE-9FAE6EA3BF7D}"/>
              </a:ext>
            </a:extLst>
          </p:cNvPr>
          <p:cNvPicPr>
            <a:picLocks noChangeAspect="1" noChangeArrowheads="1"/>
          </p:cNvPicPr>
          <p:nvPr/>
        </p:nvPicPr>
        <p:blipFill>
          <a:blip r:embed="rId11">
            <a:lum bright="70000" contrast="-70000"/>
            <a:extLst>
              <a:ext uri="{28A0092B-C50C-407E-A947-70E740481C1C}">
                <a14:useLocalDpi xmlns:a14="http://schemas.microsoft.com/office/drawing/2010/main" val="0"/>
              </a:ext>
            </a:extLst>
          </a:blip>
          <a:srcRect/>
          <a:stretch>
            <a:fillRect/>
          </a:stretch>
        </p:blipFill>
        <p:spPr bwMode="auto">
          <a:xfrm>
            <a:off x="7973635" y="36607"/>
            <a:ext cx="713165" cy="570532"/>
          </a:xfrm>
          <a:prstGeom prst="rect">
            <a:avLst/>
          </a:prstGeom>
          <a:noFill/>
        </p:spPr>
      </p:pic>
      <p:pic>
        <p:nvPicPr>
          <p:cNvPr id="11268" name="Picture 4">
            <a:extLst>
              <a:ext uri="{FF2B5EF4-FFF2-40B4-BE49-F238E27FC236}">
                <a16:creationId xmlns:a16="http://schemas.microsoft.com/office/drawing/2014/main" id="{7C7DE1F9-E352-687D-9975-3850DC72476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82128" y="4910328"/>
            <a:ext cx="1191017" cy="16459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0"/>
    </p:custDataLst>
    <p:extLst>
      <p:ext uri="{BB962C8B-B14F-4D97-AF65-F5344CB8AC3E}">
        <p14:creationId xmlns:p14="http://schemas.microsoft.com/office/powerpoint/2010/main" val="29351766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25.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10D_0.xm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20.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2800"/>
              <a:buNone/>
            </a:pPr>
            <a:r>
              <a:rPr lang="en-US" sz="3600" dirty="0" err="1">
                <a:solidFill>
                  <a:srgbClr val="FFFFFF"/>
                </a:solidFill>
              </a:rPr>
              <a:t>Sharding</a:t>
            </a:r>
            <a:r>
              <a:rPr lang="en-US" sz="3600" dirty="0">
                <a:solidFill>
                  <a:srgbClr val="FFFFFF"/>
                </a:solidFill>
              </a:rPr>
              <a:t> and Shard Keys</a:t>
            </a:r>
            <a:endParaRPr sz="3600" dirty="0">
              <a:solidFill>
                <a:srgbClr val="FFFFFF"/>
              </a:solidFill>
            </a:endParaRPr>
          </a:p>
        </p:txBody>
      </p:sp>
      <p:sp>
        <p:nvSpPr>
          <p:cNvPr id="123" name="Google Shape;123;p19"/>
          <p:cNvSpPr txBox="1">
            <a:spLocks noGrp="1"/>
          </p:cNvSpPr>
          <p:nvPr>
            <p:ph type="subTitle" idx="1"/>
          </p:nvPr>
        </p:nvSpPr>
        <p:spPr>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dirty="0" err="1"/>
              <a:t>SingleStoreDB</a:t>
            </a:r>
            <a:r>
              <a:rPr lang="en-US" dirty="0"/>
              <a:t> Cloud Administrator</a:t>
            </a:r>
            <a:endParaRPr dirty="0"/>
          </a:p>
        </p:txBody>
      </p:sp>
    </p:spTree>
  </p:cSld>
  <p:clrMapOvr>
    <a:masterClrMapping/>
  </p:clrMapOvr>
  <mc:AlternateContent xmlns:mc="http://schemas.openxmlformats.org/markup-compatibility/2006">
    <mc:Choice xmlns:p14="http://schemas.microsoft.com/office/powerpoint/2010/main" Requires="p14">
      <p:transition spd="slow" p14:dur="2000" advTm="2913"/>
    </mc:Choice>
    <mc:Fallback>
      <p:transition spd="slow" advTm="291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26"/>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latin typeface="Roboto" panose="02000000000000000000" pitchFamily="2" charset="0"/>
                <a:ea typeface="Roboto" panose="02000000000000000000" pitchFamily="2" charset="0"/>
                <a:cs typeface="Roboto" panose="02000000000000000000" pitchFamily="2" charset="0"/>
              </a:rPr>
              <a:t>What is a Shard Key?</a:t>
            </a:r>
          </a:p>
        </p:txBody>
      </p:sp>
      <p:sp>
        <p:nvSpPr>
          <p:cNvPr id="364" name="Google Shape;364;p26"/>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Roboto" panose="02000000000000000000" pitchFamily="2" charset="0"/>
                <a:ea typeface="Roboto" panose="02000000000000000000" pitchFamily="2" charset="0"/>
                <a:cs typeface="Roboto" panose="02000000000000000000" pitchFamily="2" charset="0"/>
              </a:rPr>
              <a:t>Single Partition</a:t>
            </a:r>
            <a:endParaRPr dirty="0">
              <a:latin typeface="Roboto" panose="02000000000000000000" pitchFamily="2" charset="0"/>
              <a:ea typeface="Roboto" panose="02000000000000000000" pitchFamily="2" charset="0"/>
              <a:cs typeface="Roboto" panose="02000000000000000000" pitchFamily="2" charset="0"/>
            </a:endParaRPr>
          </a:p>
        </p:txBody>
      </p:sp>
      <p:graphicFrame>
        <p:nvGraphicFramePr>
          <p:cNvPr id="365" name="Google Shape;365;p26"/>
          <p:cNvGraphicFramePr/>
          <p:nvPr>
            <p:extLst>
              <p:ext uri="{D42A27DB-BD31-4B8C-83A1-F6EECF244321}">
                <p14:modId xmlns:p14="http://schemas.microsoft.com/office/powerpoint/2010/main" val="3989199872"/>
              </p:ext>
            </p:extLst>
          </p:nvPr>
        </p:nvGraphicFramePr>
        <p:xfrm>
          <a:off x="4511427" y="543990"/>
          <a:ext cx="3276275" cy="4404530"/>
        </p:xfrm>
        <a:graphic>
          <a:graphicData uri="http://schemas.openxmlformats.org/drawingml/2006/table">
            <a:tbl>
              <a:tblPr firstRow="1">
                <a:noFill/>
                <a:tableStyleId>{813141CA-C339-45CF-8CDA-359FC5597486}</a:tableStyleId>
              </a:tblPr>
              <a:tblGrid>
                <a:gridCol w="702000">
                  <a:extLst>
                    <a:ext uri="{9D8B030D-6E8A-4147-A177-3AD203B41FA5}">
                      <a16:colId xmlns:a16="http://schemas.microsoft.com/office/drawing/2014/main" val="20000"/>
                    </a:ext>
                  </a:extLst>
                </a:gridCol>
                <a:gridCol w="973450">
                  <a:extLst>
                    <a:ext uri="{9D8B030D-6E8A-4147-A177-3AD203B41FA5}">
                      <a16:colId xmlns:a16="http://schemas.microsoft.com/office/drawing/2014/main" val="20001"/>
                    </a:ext>
                  </a:extLst>
                </a:gridCol>
                <a:gridCol w="881375">
                  <a:extLst>
                    <a:ext uri="{9D8B030D-6E8A-4147-A177-3AD203B41FA5}">
                      <a16:colId xmlns:a16="http://schemas.microsoft.com/office/drawing/2014/main" val="20002"/>
                    </a:ext>
                  </a:extLst>
                </a:gridCol>
                <a:gridCol w="719450">
                  <a:extLst>
                    <a:ext uri="{9D8B030D-6E8A-4147-A177-3AD203B41FA5}">
                      <a16:colId xmlns:a16="http://schemas.microsoft.com/office/drawing/2014/main" val="20003"/>
                    </a:ext>
                  </a:extLst>
                </a:gridCol>
              </a:tblGrid>
              <a:tr h="249925">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orderId</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customerId</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orderDate</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status</a:t>
                      </a:r>
                      <a:endParaRPr sz="1400" u="none" strike="noStrike" cap="none"/>
                    </a:p>
                  </a:txBody>
                  <a:tcPr marL="91450" marR="91450" marT="45725" marB="45725">
                    <a:solidFill>
                      <a:schemeClr val="dk2"/>
                    </a:solidFill>
                  </a:tcPr>
                </a:tc>
                <a:extLst>
                  <a:ext uri="{0D108BD9-81ED-4DB2-BD59-A6C34878D82A}">
                    <a16:rowId xmlns:a16="http://schemas.microsoft.com/office/drawing/2014/main" val="10000"/>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14</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shipped</a:t>
                      </a:r>
                      <a:endParaRPr sz="1400" u="none" strike="noStrike" cap="none"/>
                    </a:p>
                  </a:txBody>
                  <a:tcPr marL="91450" marR="91450" marT="45725" marB="45725"/>
                </a:tc>
                <a:extLst>
                  <a:ext uri="{0D108BD9-81ED-4DB2-BD59-A6C34878D82A}">
                    <a16:rowId xmlns:a16="http://schemas.microsoft.com/office/drawing/2014/main" val="10001"/>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2"/>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3"/>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4"/>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4</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5"/>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5</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6</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6"/>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6</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7"/>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7</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8"/>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8</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9"/>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7</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0"/>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1"/>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11</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2"/>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pending</a:t>
                      </a:r>
                      <a:endParaRPr sz="1400" u="none" strike="noStrike" cap="none"/>
                    </a:p>
                  </a:txBody>
                  <a:tcPr marL="91450" marR="91450" marT="45725" marB="45725"/>
                </a:tc>
                <a:extLst>
                  <a:ext uri="{0D108BD9-81ED-4DB2-BD59-A6C34878D82A}">
                    <a16:rowId xmlns:a16="http://schemas.microsoft.com/office/drawing/2014/main" val="10013"/>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4"/>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14</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5"/>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15</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shipped</a:t>
                      </a:r>
                      <a:endParaRPr sz="1400" u="none" strike="noStrike" cap="none"/>
                    </a:p>
                  </a:txBody>
                  <a:tcPr marL="91450" marR="91450" marT="45725" marB="45725"/>
                </a:tc>
                <a:extLst>
                  <a:ext uri="{0D108BD9-81ED-4DB2-BD59-A6C34878D82A}">
                    <a16:rowId xmlns:a16="http://schemas.microsoft.com/office/drawing/2014/main" val="10016"/>
                  </a:ext>
                </a:extLst>
              </a:tr>
            </a:tbl>
          </a:graphicData>
        </a:graphic>
      </p:graphicFrame>
      <p:sp>
        <p:nvSpPr>
          <p:cNvPr id="366" name="Google Shape;366;p26"/>
          <p:cNvSpPr/>
          <p:nvPr/>
        </p:nvSpPr>
        <p:spPr>
          <a:xfrm>
            <a:off x="1190625"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67" name="Google Shape;367;p26"/>
          <p:cNvSpPr/>
          <p:nvPr/>
        </p:nvSpPr>
        <p:spPr>
          <a:xfrm>
            <a:off x="1547254"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68" name="Google Shape;368;p26"/>
          <p:cNvSpPr/>
          <p:nvPr/>
        </p:nvSpPr>
        <p:spPr>
          <a:xfrm>
            <a:off x="1903883"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69" name="Google Shape;369;p26"/>
          <p:cNvSpPr/>
          <p:nvPr/>
        </p:nvSpPr>
        <p:spPr>
          <a:xfrm>
            <a:off x="2260512"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0" name="Google Shape;370;p26"/>
          <p:cNvSpPr/>
          <p:nvPr/>
        </p:nvSpPr>
        <p:spPr>
          <a:xfrm>
            <a:off x="2617141"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1" name="Google Shape;371;p26"/>
          <p:cNvSpPr/>
          <p:nvPr/>
        </p:nvSpPr>
        <p:spPr>
          <a:xfrm>
            <a:off x="297377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2" name="Google Shape;372;p26"/>
          <p:cNvSpPr/>
          <p:nvPr/>
        </p:nvSpPr>
        <p:spPr>
          <a:xfrm>
            <a:off x="3330399" y="13742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3" name="Google Shape;373;p26"/>
          <p:cNvSpPr/>
          <p:nvPr/>
        </p:nvSpPr>
        <p:spPr>
          <a:xfrm>
            <a:off x="368703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4" name="Google Shape;374;p26"/>
          <p:cNvSpPr/>
          <p:nvPr/>
        </p:nvSpPr>
        <p:spPr>
          <a:xfrm>
            <a:off x="1190625"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5" name="Google Shape;375;p26"/>
          <p:cNvSpPr/>
          <p:nvPr/>
        </p:nvSpPr>
        <p:spPr>
          <a:xfrm>
            <a:off x="1547254"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6" name="Google Shape;376;p26"/>
          <p:cNvSpPr/>
          <p:nvPr/>
        </p:nvSpPr>
        <p:spPr>
          <a:xfrm>
            <a:off x="1903883"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7" name="Google Shape;377;p26"/>
          <p:cNvSpPr/>
          <p:nvPr/>
        </p:nvSpPr>
        <p:spPr>
          <a:xfrm>
            <a:off x="2260512"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8" name="Google Shape;378;p26"/>
          <p:cNvSpPr/>
          <p:nvPr/>
        </p:nvSpPr>
        <p:spPr>
          <a:xfrm>
            <a:off x="2617141"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79" name="Google Shape;379;p26"/>
          <p:cNvSpPr/>
          <p:nvPr/>
        </p:nvSpPr>
        <p:spPr>
          <a:xfrm>
            <a:off x="297377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0" name="Google Shape;380;p26"/>
          <p:cNvSpPr/>
          <p:nvPr/>
        </p:nvSpPr>
        <p:spPr>
          <a:xfrm>
            <a:off x="3330399" y="31776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1" name="Google Shape;381;p26"/>
          <p:cNvSpPr/>
          <p:nvPr/>
        </p:nvSpPr>
        <p:spPr>
          <a:xfrm>
            <a:off x="368703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2" name="Google Shape;382;p26"/>
          <p:cNvSpPr txBox="1"/>
          <p:nvPr/>
        </p:nvSpPr>
        <p:spPr>
          <a:xfrm>
            <a:off x="1169132" y="2679609"/>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0</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3" name="Google Shape;383;p26"/>
          <p:cNvSpPr txBox="1"/>
          <p:nvPr/>
        </p:nvSpPr>
        <p:spPr>
          <a:xfrm>
            <a:off x="1497494"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4" name="Google Shape;384;p26"/>
          <p:cNvSpPr txBox="1"/>
          <p:nvPr/>
        </p:nvSpPr>
        <p:spPr>
          <a:xfrm>
            <a:off x="2239019" y="267641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3</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5" name="Google Shape;385;p26"/>
          <p:cNvSpPr txBox="1"/>
          <p:nvPr/>
        </p:nvSpPr>
        <p:spPr>
          <a:xfrm>
            <a:off x="1879759" y="267824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2</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6" name="Google Shape;386;p26"/>
          <p:cNvSpPr txBox="1"/>
          <p:nvPr/>
        </p:nvSpPr>
        <p:spPr>
          <a:xfrm>
            <a:off x="2590475"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4</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7" name="Google Shape;387;p26"/>
          <p:cNvSpPr txBox="1"/>
          <p:nvPr/>
        </p:nvSpPr>
        <p:spPr>
          <a:xfrm>
            <a:off x="2935452"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5</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8" name="Google Shape;388;p26"/>
          <p:cNvSpPr txBox="1"/>
          <p:nvPr/>
        </p:nvSpPr>
        <p:spPr>
          <a:xfrm>
            <a:off x="3661854" y="2683518"/>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7</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89" name="Google Shape;389;p26"/>
          <p:cNvSpPr txBox="1"/>
          <p:nvPr/>
        </p:nvSpPr>
        <p:spPr>
          <a:xfrm>
            <a:off x="3312807"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6</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0" name="Google Shape;390;p26"/>
          <p:cNvSpPr txBox="1"/>
          <p:nvPr/>
        </p:nvSpPr>
        <p:spPr>
          <a:xfrm>
            <a:off x="1508209" y="4476995"/>
            <a:ext cx="2622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9</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1" name="Google Shape;391;p26"/>
          <p:cNvSpPr txBox="1"/>
          <p:nvPr/>
        </p:nvSpPr>
        <p:spPr>
          <a:xfrm>
            <a:off x="1165088" y="4494870"/>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8</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2" name="Google Shape;392;p26"/>
          <p:cNvSpPr txBox="1"/>
          <p:nvPr/>
        </p:nvSpPr>
        <p:spPr>
          <a:xfrm>
            <a:off x="1810959" y="449021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10</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3" name="Google Shape;393;p26"/>
          <p:cNvSpPr txBox="1"/>
          <p:nvPr/>
        </p:nvSpPr>
        <p:spPr>
          <a:xfrm>
            <a:off x="2188049" y="4490219"/>
            <a:ext cx="4263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11</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4" name="Google Shape;394;p26"/>
          <p:cNvSpPr txBox="1"/>
          <p:nvPr/>
        </p:nvSpPr>
        <p:spPr>
          <a:xfrm>
            <a:off x="2884441" y="448848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13</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5" name="Google Shape;395;p26"/>
          <p:cNvSpPr txBox="1"/>
          <p:nvPr/>
        </p:nvSpPr>
        <p:spPr>
          <a:xfrm>
            <a:off x="2525159" y="448848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12</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6" name="Google Shape;396;p26"/>
          <p:cNvSpPr txBox="1"/>
          <p:nvPr/>
        </p:nvSpPr>
        <p:spPr>
          <a:xfrm>
            <a:off x="3243543" y="448344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14</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7" name="Google Shape;397;p26"/>
          <p:cNvSpPr txBox="1"/>
          <p:nvPr/>
        </p:nvSpPr>
        <p:spPr>
          <a:xfrm>
            <a:off x="3604104" y="4476995"/>
            <a:ext cx="4077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15</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99" name="Google Shape;399;p26"/>
          <p:cNvSpPr/>
          <p:nvPr/>
        </p:nvSpPr>
        <p:spPr>
          <a:xfrm>
            <a:off x="4664308"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01" name="Google Shape;401;p26"/>
          <p:cNvSpPr/>
          <p:nvPr/>
        </p:nvSpPr>
        <p:spPr>
          <a:xfrm>
            <a:off x="4664308" y="11136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03" name="Google Shape;403;p26"/>
          <p:cNvSpPr/>
          <p:nvPr/>
        </p:nvSpPr>
        <p:spPr>
          <a:xfrm>
            <a:off x="4664308" y="13728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05" name="Google Shape;405;p26"/>
          <p:cNvSpPr/>
          <p:nvPr/>
        </p:nvSpPr>
        <p:spPr>
          <a:xfrm>
            <a:off x="4664308" y="16320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07" name="Google Shape;407;p26"/>
          <p:cNvSpPr/>
          <p:nvPr/>
        </p:nvSpPr>
        <p:spPr>
          <a:xfrm>
            <a:off x="4664308" y="18912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3" name="Google Shape;413;p26"/>
          <p:cNvSpPr/>
          <p:nvPr/>
        </p:nvSpPr>
        <p:spPr>
          <a:xfrm>
            <a:off x="4664308" y="21504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0" name="Google Shape;410;p26"/>
          <p:cNvSpPr/>
          <p:nvPr/>
        </p:nvSpPr>
        <p:spPr>
          <a:xfrm>
            <a:off x="4664308" y="240965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2" name="Google Shape;412;p26"/>
          <p:cNvSpPr/>
          <p:nvPr/>
        </p:nvSpPr>
        <p:spPr>
          <a:xfrm>
            <a:off x="4664308" y="266886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4" name="Google Shape;414;p26"/>
          <p:cNvSpPr/>
          <p:nvPr/>
        </p:nvSpPr>
        <p:spPr>
          <a:xfrm>
            <a:off x="4664308" y="292807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5" name="Google Shape;415;p26"/>
          <p:cNvSpPr/>
          <p:nvPr/>
        </p:nvSpPr>
        <p:spPr>
          <a:xfrm>
            <a:off x="4664308" y="318728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6" name="Google Shape;416;p26"/>
          <p:cNvSpPr/>
          <p:nvPr/>
        </p:nvSpPr>
        <p:spPr>
          <a:xfrm>
            <a:off x="4664308" y="34464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7" name="Google Shape;417;p26"/>
          <p:cNvSpPr/>
          <p:nvPr/>
        </p:nvSpPr>
        <p:spPr>
          <a:xfrm>
            <a:off x="4664308" y="37057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8" name="Google Shape;418;p26"/>
          <p:cNvSpPr/>
          <p:nvPr/>
        </p:nvSpPr>
        <p:spPr>
          <a:xfrm>
            <a:off x="4664308" y="39649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19" name="Google Shape;419;p26"/>
          <p:cNvSpPr/>
          <p:nvPr/>
        </p:nvSpPr>
        <p:spPr>
          <a:xfrm>
            <a:off x="4664308" y="42241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20" name="Google Shape;420;p26"/>
          <p:cNvSpPr/>
          <p:nvPr/>
        </p:nvSpPr>
        <p:spPr>
          <a:xfrm>
            <a:off x="4664308" y="44833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21" name="Google Shape;421;p26"/>
          <p:cNvSpPr/>
          <p:nvPr/>
        </p:nvSpPr>
        <p:spPr>
          <a:xfrm>
            <a:off x="4664308" y="47425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22" name="Google Shape;422;p26"/>
          <p:cNvSpPr/>
          <p:nvPr/>
        </p:nvSpPr>
        <p:spPr>
          <a:xfrm>
            <a:off x="4659334"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447" name="Google Shape;447;p26"/>
          <p:cNvSpPr/>
          <p:nvPr/>
        </p:nvSpPr>
        <p:spPr>
          <a:xfrm>
            <a:off x="5260727" y="543990"/>
            <a:ext cx="857400" cy="262500"/>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2718"/>
    </mc:Choice>
    <mc:Fallback>
      <p:transition spd="slow" advTm="27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26"/>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t>What is a Shard Key?</a:t>
            </a:r>
          </a:p>
        </p:txBody>
      </p:sp>
      <p:sp>
        <p:nvSpPr>
          <p:cNvPr id="364" name="Google Shape;364;p26"/>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t>Single Partition</a:t>
            </a:r>
            <a:endParaRPr dirty="0"/>
          </a:p>
        </p:txBody>
      </p:sp>
      <p:graphicFrame>
        <p:nvGraphicFramePr>
          <p:cNvPr id="365" name="Google Shape;365;p26"/>
          <p:cNvGraphicFramePr/>
          <p:nvPr>
            <p:extLst>
              <p:ext uri="{D42A27DB-BD31-4B8C-83A1-F6EECF244321}">
                <p14:modId xmlns:p14="http://schemas.microsoft.com/office/powerpoint/2010/main" val="59108922"/>
              </p:ext>
            </p:extLst>
          </p:nvPr>
        </p:nvGraphicFramePr>
        <p:xfrm>
          <a:off x="4511427" y="543990"/>
          <a:ext cx="3276275" cy="4404530"/>
        </p:xfrm>
        <a:graphic>
          <a:graphicData uri="http://schemas.openxmlformats.org/drawingml/2006/table">
            <a:tbl>
              <a:tblPr firstRow="1">
                <a:noFill/>
                <a:tableStyleId>{813141CA-C339-45CF-8CDA-359FC5597486}</a:tableStyleId>
              </a:tblPr>
              <a:tblGrid>
                <a:gridCol w="702000">
                  <a:extLst>
                    <a:ext uri="{9D8B030D-6E8A-4147-A177-3AD203B41FA5}">
                      <a16:colId xmlns:a16="http://schemas.microsoft.com/office/drawing/2014/main" val="20000"/>
                    </a:ext>
                  </a:extLst>
                </a:gridCol>
                <a:gridCol w="973450">
                  <a:extLst>
                    <a:ext uri="{9D8B030D-6E8A-4147-A177-3AD203B41FA5}">
                      <a16:colId xmlns:a16="http://schemas.microsoft.com/office/drawing/2014/main" val="20001"/>
                    </a:ext>
                  </a:extLst>
                </a:gridCol>
                <a:gridCol w="881375">
                  <a:extLst>
                    <a:ext uri="{9D8B030D-6E8A-4147-A177-3AD203B41FA5}">
                      <a16:colId xmlns:a16="http://schemas.microsoft.com/office/drawing/2014/main" val="20002"/>
                    </a:ext>
                  </a:extLst>
                </a:gridCol>
                <a:gridCol w="719450">
                  <a:extLst>
                    <a:ext uri="{9D8B030D-6E8A-4147-A177-3AD203B41FA5}">
                      <a16:colId xmlns:a16="http://schemas.microsoft.com/office/drawing/2014/main" val="20003"/>
                    </a:ext>
                  </a:extLst>
                </a:gridCol>
              </a:tblGrid>
              <a:tr h="249925">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orderId</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customerId</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orderDate</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status</a:t>
                      </a:r>
                      <a:endParaRPr sz="1400" u="none" strike="noStrike" cap="none"/>
                    </a:p>
                  </a:txBody>
                  <a:tcPr marL="91450" marR="91450" marT="45725" marB="45725">
                    <a:solidFill>
                      <a:schemeClr val="dk2"/>
                    </a:solidFill>
                  </a:tcPr>
                </a:tc>
                <a:extLst>
                  <a:ext uri="{0D108BD9-81ED-4DB2-BD59-A6C34878D82A}">
                    <a16:rowId xmlns:a16="http://schemas.microsoft.com/office/drawing/2014/main" val="10000"/>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14</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shipped</a:t>
                      </a:r>
                      <a:endParaRPr sz="1400" u="none" strike="noStrike" cap="none"/>
                    </a:p>
                  </a:txBody>
                  <a:tcPr marL="91450" marR="91450" marT="45725" marB="45725"/>
                </a:tc>
                <a:extLst>
                  <a:ext uri="{0D108BD9-81ED-4DB2-BD59-A6C34878D82A}">
                    <a16:rowId xmlns:a16="http://schemas.microsoft.com/office/drawing/2014/main" val="10001"/>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2"/>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3"/>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4"/>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4</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5"/>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5</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6</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6"/>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6</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7"/>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7</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8"/>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8</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9"/>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7</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0"/>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1"/>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11</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2"/>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pending</a:t>
                      </a:r>
                      <a:endParaRPr sz="1400" u="none" strike="noStrike" cap="none"/>
                    </a:p>
                  </a:txBody>
                  <a:tcPr marL="91450" marR="91450" marT="45725" marB="45725"/>
                </a:tc>
                <a:extLst>
                  <a:ext uri="{0D108BD9-81ED-4DB2-BD59-A6C34878D82A}">
                    <a16:rowId xmlns:a16="http://schemas.microsoft.com/office/drawing/2014/main" val="10013"/>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4"/>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14</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5"/>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15</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shipped</a:t>
                      </a:r>
                      <a:endParaRPr sz="1400" u="none" strike="noStrike" cap="none"/>
                    </a:p>
                  </a:txBody>
                  <a:tcPr marL="91450" marR="91450" marT="45725" marB="45725"/>
                </a:tc>
                <a:extLst>
                  <a:ext uri="{0D108BD9-81ED-4DB2-BD59-A6C34878D82A}">
                    <a16:rowId xmlns:a16="http://schemas.microsoft.com/office/drawing/2014/main" val="10016"/>
                  </a:ext>
                </a:extLst>
              </a:tr>
            </a:tbl>
          </a:graphicData>
        </a:graphic>
      </p:graphicFrame>
      <p:sp>
        <p:nvSpPr>
          <p:cNvPr id="366" name="Google Shape;366;p26"/>
          <p:cNvSpPr/>
          <p:nvPr/>
        </p:nvSpPr>
        <p:spPr>
          <a:xfrm>
            <a:off x="1190625"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67" name="Google Shape;367;p26"/>
          <p:cNvSpPr/>
          <p:nvPr/>
        </p:nvSpPr>
        <p:spPr>
          <a:xfrm>
            <a:off x="1547254"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68" name="Google Shape;368;p26"/>
          <p:cNvSpPr/>
          <p:nvPr/>
        </p:nvSpPr>
        <p:spPr>
          <a:xfrm>
            <a:off x="1903883"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69" name="Google Shape;369;p26"/>
          <p:cNvSpPr/>
          <p:nvPr/>
        </p:nvSpPr>
        <p:spPr>
          <a:xfrm>
            <a:off x="2260512"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0" name="Google Shape;370;p26"/>
          <p:cNvSpPr/>
          <p:nvPr/>
        </p:nvSpPr>
        <p:spPr>
          <a:xfrm>
            <a:off x="2617141"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1" name="Google Shape;371;p26"/>
          <p:cNvSpPr/>
          <p:nvPr/>
        </p:nvSpPr>
        <p:spPr>
          <a:xfrm>
            <a:off x="297377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2" name="Google Shape;372;p26"/>
          <p:cNvSpPr/>
          <p:nvPr/>
        </p:nvSpPr>
        <p:spPr>
          <a:xfrm>
            <a:off x="3330399" y="13742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3" name="Google Shape;373;p26"/>
          <p:cNvSpPr/>
          <p:nvPr/>
        </p:nvSpPr>
        <p:spPr>
          <a:xfrm>
            <a:off x="368703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4" name="Google Shape;374;p26"/>
          <p:cNvSpPr/>
          <p:nvPr/>
        </p:nvSpPr>
        <p:spPr>
          <a:xfrm>
            <a:off x="1190625"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5" name="Google Shape;375;p26"/>
          <p:cNvSpPr/>
          <p:nvPr/>
        </p:nvSpPr>
        <p:spPr>
          <a:xfrm>
            <a:off x="1547254"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6" name="Google Shape;376;p26"/>
          <p:cNvSpPr/>
          <p:nvPr/>
        </p:nvSpPr>
        <p:spPr>
          <a:xfrm>
            <a:off x="1903883"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7" name="Google Shape;377;p26"/>
          <p:cNvSpPr/>
          <p:nvPr/>
        </p:nvSpPr>
        <p:spPr>
          <a:xfrm>
            <a:off x="2260512"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8" name="Google Shape;378;p26"/>
          <p:cNvSpPr/>
          <p:nvPr/>
        </p:nvSpPr>
        <p:spPr>
          <a:xfrm>
            <a:off x="2617141"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79" name="Google Shape;379;p26"/>
          <p:cNvSpPr/>
          <p:nvPr/>
        </p:nvSpPr>
        <p:spPr>
          <a:xfrm>
            <a:off x="297377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80" name="Google Shape;380;p26"/>
          <p:cNvSpPr/>
          <p:nvPr/>
        </p:nvSpPr>
        <p:spPr>
          <a:xfrm>
            <a:off x="3330399" y="31776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81" name="Google Shape;381;p26"/>
          <p:cNvSpPr/>
          <p:nvPr/>
        </p:nvSpPr>
        <p:spPr>
          <a:xfrm>
            <a:off x="368703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382" name="Google Shape;382;p26"/>
          <p:cNvSpPr txBox="1"/>
          <p:nvPr/>
        </p:nvSpPr>
        <p:spPr>
          <a:xfrm>
            <a:off x="1169132" y="2679609"/>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0</a:t>
            </a:r>
            <a:endParaRPr sz="1400" b="0" i="0" u="none" strike="noStrike" cap="none">
              <a:solidFill>
                <a:srgbClr val="000000"/>
              </a:solidFill>
              <a:latin typeface="+mn-lt"/>
              <a:ea typeface="Arial"/>
              <a:cs typeface="Arial"/>
              <a:sym typeface="Arial"/>
            </a:endParaRPr>
          </a:p>
        </p:txBody>
      </p:sp>
      <p:sp>
        <p:nvSpPr>
          <p:cNvPr id="383" name="Google Shape;383;p26"/>
          <p:cNvSpPr txBox="1"/>
          <p:nvPr/>
        </p:nvSpPr>
        <p:spPr>
          <a:xfrm>
            <a:off x="1497494"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a:t>
            </a:r>
            <a:endParaRPr sz="1400" b="0" i="0" u="none" strike="noStrike" cap="none">
              <a:solidFill>
                <a:srgbClr val="000000"/>
              </a:solidFill>
              <a:latin typeface="+mn-lt"/>
              <a:ea typeface="Arial"/>
              <a:cs typeface="Arial"/>
              <a:sym typeface="Arial"/>
            </a:endParaRPr>
          </a:p>
        </p:txBody>
      </p:sp>
      <p:sp>
        <p:nvSpPr>
          <p:cNvPr id="384" name="Google Shape;384;p26"/>
          <p:cNvSpPr txBox="1"/>
          <p:nvPr/>
        </p:nvSpPr>
        <p:spPr>
          <a:xfrm>
            <a:off x="2239019" y="267641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3</a:t>
            </a:r>
            <a:endParaRPr sz="1400" b="0" i="0" u="none" strike="noStrike" cap="none">
              <a:solidFill>
                <a:srgbClr val="000000"/>
              </a:solidFill>
              <a:latin typeface="+mn-lt"/>
              <a:ea typeface="Arial"/>
              <a:cs typeface="Arial"/>
              <a:sym typeface="Arial"/>
            </a:endParaRPr>
          </a:p>
        </p:txBody>
      </p:sp>
      <p:sp>
        <p:nvSpPr>
          <p:cNvPr id="385" name="Google Shape;385;p26"/>
          <p:cNvSpPr txBox="1"/>
          <p:nvPr/>
        </p:nvSpPr>
        <p:spPr>
          <a:xfrm>
            <a:off x="1879759" y="267824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2</a:t>
            </a:r>
            <a:endParaRPr sz="1400" b="0" i="0" u="none" strike="noStrike" cap="none">
              <a:solidFill>
                <a:srgbClr val="000000"/>
              </a:solidFill>
              <a:latin typeface="+mn-lt"/>
              <a:ea typeface="Arial"/>
              <a:cs typeface="Arial"/>
              <a:sym typeface="Arial"/>
            </a:endParaRPr>
          </a:p>
        </p:txBody>
      </p:sp>
      <p:sp>
        <p:nvSpPr>
          <p:cNvPr id="386" name="Google Shape;386;p26"/>
          <p:cNvSpPr txBox="1"/>
          <p:nvPr/>
        </p:nvSpPr>
        <p:spPr>
          <a:xfrm>
            <a:off x="2590475"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4</a:t>
            </a:r>
            <a:endParaRPr sz="1400" b="0" i="0" u="none" strike="noStrike" cap="none">
              <a:solidFill>
                <a:srgbClr val="000000"/>
              </a:solidFill>
              <a:latin typeface="+mn-lt"/>
              <a:ea typeface="Arial"/>
              <a:cs typeface="Arial"/>
              <a:sym typeface="Arial"/>
            </a:endParaRPr>
          </a:p>
        </p:txBody>
      </p:sp>
      <p:sp>
        <p:nvSpPr>
          <p:cNvPr id="387" name="Google Shape;387;p26"/>
          <p:cNvSpPr txBox="1"/>
          <p:nvPr/>
        </p:nvSpPr>
        <p:spPr>
          <a:xfrm>
            <a:off x="2935452"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5</a:t>
            </a:r>
            <a:endParaRPr sz="1400" b="0" i="0" u="none" strike="noStrike" cap="none">
              <a:solidFill>
                <a:srgbClr val="000000"/>
              </a:solidFill>
              <a:latin typeface="+mn-lt"/>
              <a:ea typeface="Arial"/>
              <a:cs typeface="Arial"/>
              <a:sym typeface="Arial"/>
            </a:endParaRPr>
          </a:p>
        </p:txBody>
      </p:sp>
      <p:sp>
        <p:nvSpPr>
          <p:cNvPr id="388" name="Google Shape;388;p26"/>
          <p:cNvSpPr txBox="1"/>
          <p:nvPr/>
        </p:nvSpPr>
        <p:spPr>
          <a:xfrm>
            <a:off x="3661854" y="2683518"/>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7</a:t>
            </a:r>
            <a:endParaRPr sz="1400" b="0" i="0" u="none" strike="noStrike" cap="none">
              <a:solidFill>
                <a:srgbClr val="000000"/>
              </a:solidFill>
              <a:latin typeface="+mn-lt"/>
              <a:ea typeface="Arial"/>
              <a:cs typeface="Arial"/>
              <a:sym typeface="Arial"/>
            </a:endParaRPr>
          </a:p>
        </p:txBody>
      </p:sp>
      <p:sp>
        <p:nvSpPr>
          <p:cNvPr id="389" name="Google Shape;389;p26"/>
          <p:cNvSpPr txBox="1"/>
          <p:nvPr/>
        </p:nvSpPr>
        <p:spPr>
          <a:xfrm>
            <a:off x="3312807"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6</a:t>
            </a:r>
            <a:endParaRPr sz="1400" b="0" i="0" u="none" strike="noStrike" cap="none">
              <a:solidFill>
                <a:srgbClr val="000000"/>
              </a:solidFill>
              <a:latin typeface="+mn-lt"/>
              <a:ea typeface="Arial"/>
              <a:cs typeface="Arial"/>
              <a:sym typeface="Arial"/>
            </a:endParaRPr>
          </a:p>
        </p:txBody>
      </p:sp>
      <p:sp>
        <p:nvSpPr>
          <p:cNvPr id="390" name="Google Shape;390;p26"/>
          <p:cNvSpPr txBox="1"/>
          <p:nvPr/>
        </p:nvSpPr>
        <p:spPr>
          <a:xfrm>
            <a:off x="1508209" y="4476995"/>
            <a:ext cx="2622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9</a:t>
            </a:r>
            <a:endParaRPr sz="1400" b="0" i="0" u="none" strike="noStrike" cap="none">
              <a:solidFill>
                <a:srgbClr val="000000"/>
              </a:solidFill>
              <a:latin typeface="+mn-lt"/>
              <a:ea typeface="Arial"/>
              <a:cs typeface="Arial"/>
              <a:sym typeface="Arial"/>
            </a:endParaRPr>
          </a:p>
        </p:txBody>
      </p:sp>
      <p:sp>
        <p:nvSpPr>
          <p:cNvPr id="391" name="Google Shape;391;p26"/>
          <p:cNvSpPr txBox="1"/>
          <p:nvPr/>
        </p:nvSpPr>
        <p:spPr>
          <a:xfrm>
            <a:off x="1165088" y="4494870"/>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8</a:t>
            </a:r>
            <a:endParaRPr sz="1400" b="0" i="0" u="none" strike="noStrike" cap="none">
              <a:solidFill>
                <a:srgbClr val="000000"/>
              </a:solidFill>
              <a:latin typeface="+mn-lt"/>
              <a:ea typeface="Arial"/>
              <a:cs typeface="Arial"/>
              <a:sym typeface="Arial"/>
            </a:endParaRPr>
          </a:p>
        </p:txBody>
      </p:sp>
      <p:sp>
        <p:nvSpPr>
          <p:cNvPr id="392" name="Google Shape;392;p26"/>
          <p:cNvSpPr txBox="1"/>
          <p:nvPr/>
        </p:nvSpPr>
        <p:spPr>
          <a:xfrm>
            <a:off x="1810959" y="449021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10</a:t>
            </a:r>
            <a:endParaRPr sz="1400" b="0" i="0" u="none" strike="noStrike" cap="none">
              <a:solidFill>
                <a:srgbClr val="000000"/>
              </a:solidFill>
              <a:latin typeface="+mn-lt"/>
              <a:ea typeface="Arial"/>
              <a:cs typeface="Arial"/>
              <a:sym typeface="Arial"/>
            </a:endParaRPr>
          </a:p>
        </p:txBody>
      </p:sp>
      <p:sp>
        <p:nvSpPr>
          <p:cNvPr id="393" name="Google Shape;393;p26"/>
          <p:cNvSpPr txBox="1"/>
          <p:nvPr/>
        </p:nvSpPr>
        <p:spPr>
          <a:xfrm>
            <a:off x="2188049" y="4490219"/>
            <a:ext cx="4263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11</a:t>
            </a:r>
            <a:endParaRPr sz="1400" b="0" i="0" u="none" strike="noStrike" cap="none">
              <a:solidFill>
                <a:srgbClr val="000000"/>
              </a:solidFill>
              <a:latin typeface="+mn-lt"/>
              <a:ea typeface="Arial"/>
              <a:cs typeface="Arial"/>
              <a:sym typeface="Arial"/>
            </a:endParaRPr>
          </a:p>
        </p:txBody>
      </p:sp>
      <p:sp>
        <p:nvSpPr>
          <p:cNvPr id="394" name="Google Shape;394;p26"/>
          <p:cNvSpPr txBox="1"/>
          <p:nvPr/>
        </p:nvSpPr>
        <p:spPr>
          <a:xfrm>
            <a:off x="2884441" y="448848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13</a:t>
            </a:r>
            <a:endParaRPr sz="1400" b="0" i="0" u="none" strike="noStrike" cap="none">
              <a:solidFill>
                <a:srgbClr val="000000"/>
              </a:solidFill>
              <a:latin typeface="+mn-lt"/>
              <a:ea typeface="Arial"/>
              <a:cs typeface="Arial"/>
              <a:sym typeface="Arial"/>
            </a:endParaRPr>
          </a:p>
        </p:txBody>
      </p:sp>
      <p:sp>
        <p:nvSpPr>
          <p:cNvPr id="395" name="Google Shape;395;p26"/>
          <p:cNvSpPr txBox="1"/>
          <p:nvPr/>
        </p:nvSpPr>
        <p:spPr>
          <a:xfrm>
            <a:off x="2525159" y="448848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12</a:t>
            </a:r>
            <a:endParaRPr sz="1400" b="0" i="0" u="none" strike="noStrike" cap="none">
              <a:solidFill>
                <a:srgbClr val="000000"/>
              </a:solidFill>
              <a:latin typeface="+mn-lt"/>
              <a:ea typeface="Arial"/>
              <a:cs typeface="Arial"/>
              <a:sym typeface="Arial"/>
            </a:endParaRPr>
          </a:p>
        </p:txBody>
      </p:sp>
      <p:sp>
        <p:nvSpPr>
          <p:cNvPr id="396" name="Google Shape;396;p26"/>
          <p:cNvSpPr txBox="1"/>
          <p:nvPr/>
        </p:nvSpPr>
        <p:spPr>
          <a:xfrm>
            <a:off x="3243543" y="448344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14</a:t>
            </a:r>
            <a:endParaRPr sz="1400" b="0" i="0" u="none" strike="noStrike" cap="none">
              <a:solidFill>
                <a:srgbClr val="000000"/>
              </a:solidFill>
              <a:latin typeface="+mn-lt"/>
              <a:ea typeface="Arial"/>
              <a:cs typeface="Arial"/>
              <a:sym typeface="Arial"/>
            </a:endParaRPr>
          </a:p>
        </p:txBody>
      </p:sp>
      <p:sp>
        <p:nvSpPr>
          <p:cNvPr id="397" name="Google Shape;397;p26"/>
          <p:cNvSpPr txBox="1"/>
          <p:nvPr/>
        </p:nvSpPr>
        <p:spPr>
          <a:xfrm>
            <a:off x="3604104" y="4476995"/>
            <a:ext cx="4077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15</a:t>
            </a:r>
            <a:endParaRPr sz="1400" b="0" i="0" u="none" strike="noStrike" cap="none">
              <a:solidFill>
                <a:srgbClr val="000000"/>
              </a:solidFill>
              <a:latin typeface="+mn-lt"/>
              <a:ea typeface="Arial"/>
              <a:cs typeface="Arial"/>
              <a:sym typeface="Arial"/>
            </a:endParaRPr>
          </a:p>
        </p:txBody>
      </p:sp>
      <p:cxnSp>
        <p:nvCxnSpPr>
          <p:cNvPr id="398" name="Google Shape;398;p26"/>
          <p:cNvCxnSpPr>
            <a:stCxn id="399" idx="1"/>
            <a:endCxn id="380" idx="0"/>
          </p:cNvCxnSpPr>
          <p:nvPr/>
        </p:nvCxnSpPr>
        <p:spPr>
          <a:xfrm flipH="1">
            <a:off x="3444808" y="926695"/>
            <a:ext cx="1219500" cy="2250900"/>
          </a:xfrm>
          <a:prstGeom prst="curvedConnector2">
            <a:avLst/>
          </a:prstGeom>
          <a:noFill/>
          <a:ln w="38100" cap="flat" cmpd="sng">
            <a:solidFill>
              <a:srgbClr val="A800FF"/>
            </a:solidFill>
            <a:prstDash val="solid"/>
            <a:round/>
            <a:headEnd type="none" w="sm" len="sm"/>
            <a:tailEnd type="triangle" w="med" len="med"/>
          </a:ln>
        </p:spPr>
      </p:cxnSp>
      <p:cxnSp>
        <p:nvCxnSpPr>
          <p:cNvPr id="400" name="Google Shape;400;p26"/>
          <p:cNvCxnSpPr>
            <a:stCxn id="401" idx="1"/>
            <a:endCxn id="378" idx="0"/>
          </p:cNvCxnSpPr>
          <p:nvPr/>
        </p:nvCxnSpPr>
        <p:spPr>
          <a:xfrm flipH="1">
            <a:off x="2731408" y="1185905"/>
            <a:ext cx="1932900" cy="1981500"/>
          </a:xfrm>
          <a:prstGeom prst="curvedConnector2">
            <a:avLst/>
          </a:prstGeom>
          <a:noFill/>
          <a:ln w="38100" cap="flat" cmpd="sng">
            <a:solidFill>
              <a:srgbClr val="A800FF"/>
            </a:solidFill>
            <a:prstDash val="solid"/>
            <a:round/>
            <a:headEnd type="none" w="sm" len="sm"/>
            <a:tailEnd type="triangle" w="med" len="med"/>
          </a:ln>
        </p:spPr>
      </p:cxnSp>
      <p:cxnSp>
        <p:nvCxnSpPr>
          <p:cNvPr id="402" name="Google Shape;402;p26"/>
          <p:cNvCxnSpPr>
            <a:stCxn id="403" idx="1"/>
            <a:endCxn id="370" idx="0"/>
          </p:cNvCxnSpPr>
          <p:nvPr/>
        </p:nvCxnSpPr>
        <p:spPr>
          <a:xfrm rot="10800000">
            <a:off x="2731408" y="1364115"/>
            <a:ext cx="1932900" cy="81000"/>
          </a:xfrm>
          <a:prstGeom prst="curvedConnector4">
            <a:avLst>
              <a:gd name="adj1" fmla="val 47042"/>
              <a:gd name="adj2" fmla="val 382247"/>
            </a:avLst>
          </a:prstGeom>
          <a:noFill/>
          <a:ln w="38100" cap="flat" cmpd="sng">
            <a:solidFill>
              <a:srgbClr val="A800FF"/>
            </a:solidFill>
            <a:prstDash val="solid"/>
            <a:round/>
            <a:headEnd type="none" w="sm" len="sm"/>
            <a:tailEnd type="triangle" w="med" len="med"/>
          </a:ln>
        </p:spPr>
      </p:cxnSp>
      <p:cxnSp>
        <p:nvCxnSpPr>
          <p:cNvPr id="404" name="Google Shape;404;p26"/>
          <p:cNvCxnSpPr>
            <a:stCxn id="405" idx="1"/>
            <a:endCxn id="370" idx="0"/>
          </p:cNvCxnSpPr>
          <p:nvPr/>
        </p:nvCxnSpPr>
        <p:spPr>
          <a:xfrm rot="10800000">
            <a:off x="2731408" y="1364125"/>
            <a:ext cx="1932900" cy="340200"/>
          </a:xfrm>
          <a:prstGeom prst="curvedConnector4">
            <a:avLst>
              <a:gd name="adj1" fmla="val 47042"/>
              <a:gd name="adj2" fmla="val 167205"/>
            </a:avLst>
          </a:prstGeom>
          <a:noFill/>
          <a:ln w="38100" cap="flat" cmpd="sng">
            <a:solidFill>
              <a:srgbClr val="A800FF"/>
            </a:solidFill>
            <a:prstDash val="solid"/>
            <a:round/>
            <a:headEnd type="none" w="sm" len="sm"/>
            <a:tailEnd type="triangle" w="med" len="med"/>
          </a:ln>
        </p:spPr>
      </p:cxnSp>
      <p:cxnSp>
        <p:nvCxnSpPr>
          <p:cNvPr id="406" name="Google Shape;406;p26"/>
          <p:cNvCxnSpPr>
            <a:stCxn id="407" idx="1"/>
            <a:endCxn id="367" idx="0"/>
          </p:cNvCxnSpPr>
          <p:nvPr/>
        </p:nvCxnSpPr>
        <p:spPr>
          <a:xfrm rot="10800000">
            <a:off x="1661608" y="1364135"/>
            <a:ext cx="3002700" cy="599400"/>
          </a:xfrm>
          <a:prstGeom prst="curvedConnector4">
            <a:avLst>
              <a:gd name="adj1" fmla="val 48098"/>
              <a:gd name="adj2" fmla="val 138145"/>
            </a:avLst>
          </a:prstGeom>
          <a:noFill/>
          <a:ln w="38100" cap="flat" cmpd="sng">
            <a:solidFill>
              <a:srgbClr val="A800FF"/>
            </a:solidFill>
            <a:prstDash val="solid"/>
            <a:round/>
            <a:headEnd type="none" w="sm" len="sm"/>
            <a:tailEnd type="triangle" w="med" len="med"/>
          </a:ln>
        </p:spPr>
      </p:cxnSp>
      <p:cxnSp>
        <p:nvCxnSpPr>
          <p:cNvPr id="408" name="Google Shape;408;p26"/>
          <p:cNvCxnSpPr/>
          <p:nvPr/>
        </p:nvCxnSpPr>
        <p:spPr>
          <a:xfrm rot="10800000">
            <a:off x="3433851" y="1387306"/>
            <a:ext cx="1219500" cy="848400"/>
          </a:xfrm>
          <a:prstGeom prst="curvedConnector4">
            <a:avLst>
              <a:gd name="adj1" fmla="val 45318"/>
              <a:gd name="adj2" fmla="val 126961"/>
            </a:avLst>
          </a:prstGeom>
          <a:noFill/>
          <a:ln w="38100" cap="flat" cmpd="sng">
            <a:solidFill>
              <a:srgbClr val="A800FF"/>
            </a:solidFill>
            <a:prstDash val="solid"/>
            <a:round/>
            <a:headEnd type="none" w="sm" len="sm"/>
            <a:tailEnd type="triangle" w="med" len="med"/>
          </a:ln>
        </p:spPr>
      </p:cxnSp>
      <p:cxnSp>
        <p:nvCxnSpPr>
          <p:cNvPr id="409" name="Google Shape;409;p26"/>
          <p:cNvCxnSpPr>
            <a:stCxn id="410" idx="1"/>
            <a:endCxn id="376" idx="0"/>
          </p:cNvCxnSpPr>
          <p:nvPr/>
        </p:nvCxnSpPr>
        <p:spPr>
          <a:xfrm flipH="1">
            <a:off x="2018308" y="2481955"/>
            <a:ext cx="2646000" cy="693900"/>
          </a:xfrm>
          <a:prstGeom prst="curvedConnector2">
            <a:avLst/>
          </a:prstGeom>
          <a:noFill/>
          <a:ln w="38100" cap="flat" cmpd="sng">
            <a:solidFill>
              <a:srgbClr val="A800FF"/>
            </a:solidFill>
            <a:prstDash val="solid"/>
            <a:round/>
            <a:headEnd type="none" w="sm" len="sm"/>
            <a:tailEnd type="triangle" w="med" len="med"/>
          </a:ln>
        </p:spPr>
      </p:cxnSp>
      <p:cxnSp>
        <p:nvCxnSpPr>
          <p:cNvPr id="411" name="Google Shape;411;p26"/>
          <p:cNvCxnSpPr>
            <a:stCxn id="412" idx="1"/>
            <a:endCxn id="375" idx="0"/>
          </p:cNvCxnSpPr>
          <p:nvPr/>
        </p:nvCxnSpPr>
        <p:spPr>
          <a:xfrm flipH="1">
            <a:off x="1661608" y="2741165"/>
            <a:ext cx="3002700" cy="426300"/>
          </a:xfrm>
          <a:prstGeom prst="curvedConnector2">
            <a:avLst/>
          </a:prstGeom>
          <a:noFill/>
          <a:ln w="38100" cap="flat" cmpd="sng">
            <a:solidFill>
              <a:srgbClr val="A800FF"/>
            </a:solidFill>
            <a:prstDash val="solid"/>
            <a:round/>
            <a:headEnd type="none" w="sm" len="sm"/>
            <a:tailEnd type="triangle" w="med" len="med"/>
          </a:ln>
        </p:spPr>
      </p:cxnSp>
      <p:sp>
        <p:nvSpPr>
          <p:cNvPr id="399" name="Google Shape;399;p26"/>
          <p:cNvSpPr/>
          <p:nvPr/>
        </p:nvSpPr>
        <p:spPr>
          <a:xfrm>
            <a:off x="4664308"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01" name="Google Shape;401;p26"/>
          <p:cNvSpPr/>
          <p:nvPr/>
        </p:nvSpPr>
        <p:spPr>
          <a:xfrm>
            <a:off x="4664308" y="11136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03" name="Google Shape;403;p26"/>
          <p:cNvSpPr/>
          <p:nvPr/>
        </p:nvSpPr>
        <p:spPr>
          <a:xfrm>
            <a:off x="4664308" y="13728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05" name="Google Shape;405;p26"/>
          <p:cNvSpPr/>
          <p:nvPr/>
        </p:nvSpPr>
        <p:spPr>
          <a:xfrm>
            <a:off x="4664308" y="16320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07" name="Google Shape;407;p26"/>
          <p:cNvSpPr/>
          <p:nvPr/>
        </p:nvSpPr>
        <p:spPr>
          <a:xfrm>
            <a:off x="4664308" y="18912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3" name="Google Shape;413;p26"/>
          <p:cNvSpPr/>
          <p:nvPr/>
        </p:nvSpPr>
        <p:spPr>
          <a:xfrm>
            <a:off x="4664308" y="21504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0" name="Google Shape;410;p26"/>
          <p:cNvSpPr/>
          <p:nvPr/>
        </p:nvSpPr>
        <p:spPr>
          <a:xfrm>
            <a:off x="4664308" y="240965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2" name="Google Shape;412;p26"/>
          <p:cNvSpPr/>
          <p:nvPr/>
        </p:nvSpPr>
        <p:spPr>
          <a:xfrm>
            <a:off x="4664308" y="266886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4" name="Google Shape;414;p26"/>
          <p:cNvSpPr/>
          <p:nvPr/>
        </p:nvSpPr>
        <p:spPr>
          <a:xfrm>
            <a:off x="4664308" y="292807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5" name="Google Shape;415;p26"/>
          <p:cNvSpPr/>
          <p:nvPr/>
        </p:nvSpPr>
        <p:spPr>
          <a:xfrm>
            <a:off x="4664308" y="318728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6" name="Google Shape;416;p26"/>
          <p:cNvSpPr/>
          <p:nvPr/>
        </p:nvSpPr>
        <p:spPr>
          <a:xfrm>
            <a:off x="4664308" y="34464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7" name="Google Shape;417;p26"/>
          <p:cNvSpPr/>
          <p:nvPr/>
        </p:nvSpPr>
        <p:spPr>
          <a:xfrm>
            <a:off x="4664308" y="37057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8" name="Google Shape;418;p26"/>
          <p:cNvSpPr/>
          <p:nvPr/>
        </p:nvSpPr>
        <p:spPr>
          <a:xfrm>
            <a:off x="4664308" y="39649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19" name="Google Shape;419;p26"/>
          <p:cNvSpPr/>
          <p:nvPr/>
        </p:nvSpPr>
        <p:spPr>
          <a:xfrm>
            <a:off x="4664308" y="42241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20" name="Google Shape;420;p26"/>
          <p:cNvSpPr/>
          <p:nvPr/>
        </p:nvSpPr>
        <p:spPr>
          <a:xfrm>
            <a:off x="4664308" y="44833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21" name="Google Shape;421;p26"/>
          <p:cNvSpPr/>
          <p:nvPr/>
        </p:nvSpPr>
        <p:spPr>
          <a:xfrm>
            <a:off x="4664308" y="47425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22" name="Google Shape;422;p26"/>
          <p:cNvSpPr/>
          <p:nvPr/>
        </p:nvSpPr>
        <p:spPr>
          <a:xfrm>
            <a:off x="4659334"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cxnSp>
        <p:nvCxnSpPr>
          <p:cNvPr id="423" name="Google Shape;423;p26"/>
          <p:cNvCxnSpPr>
            <a:stCxn id="414" idx="1"/>
            <a:endCxn id="378" idx="0"/>
          </p:cNvCxnSpPr>
          <p:nvPr/>
        </p:nvCxnSpPr>
        <p:spPr>
          <a:xfrm flipH="1">
            <a:off x="2731408" y="3000375"/>
            <a:ext cx="1932900" cy="167100"/>
          </a:xfrm>
          <a:prstGeom prst="curvedConnector2">
            <a:avLst/>
          </a:prstGeom>
          <a:noFill/>
          <a:ln w="38100" cap="flat" cmpd="sng">
            <a:solidFill>
              <a:srgbClr val="A800FF"/>
            </a:solidFill>
            <a:prstDash val="solid"/>
            <a:round/>
            <a:headEnd type="none" w="sm" len="sm"/>
            <a:tailEnd type="triangle" w="med" len="med"/>
          </a:ln>
        </p:spPr>
      </p:cxnSp>
      <p:cxnSp>
        <p:nvCxnSpPr>
          <p:cNvPr id="424" name="Google Shape;424;p26"/>
          <p:cNvCxnSpPr>
            <a:stCxn id="415" idx="1"/>
            <a:endCxn id="373" idx="0"/>
          </p:cNvCxnSpPr>
          <p:nvPr/>
        </p:nvCxnSpPr>
        <p:spPr>
          <a:xfrm rot="10800000">
            <a:off x="3801208" y="1372285"/>
            <a:ext cx="863100" cy="1887300"/>
          </a:xfrm>
          <a:prstGeom prst="curvedConnector4">
            <a:avLst>
              <a:gd name="adj1" fmla="val 43372"/>
              <a:gd name="adj2" fmla="val 112111"/>
            </a:avLst>
          </a:prstGeom>
          <a:noFill/>
          <a:ln w="38100" cap="flat" cmpd="sng">
            <a:solidFill>
              <a:srgbClr val="A800FF"/>
            </a:solidFill>
            <a:prstDash val="solid"/>
            <a:round/>
            <a:headEnd type="none" w="sm" len="sm"/>
            <a:tailEnd type="triangle" w="med" len="med"/>
          </a:ln>
        </p:spPr>
      </p:cxnSp>
      <p:cxnSp>
        <p:nvCxnSpPr>
          <p:cNvPr id="425" name="Google Shape;425;p26"/>
          <p:cNvCxnSpPr>
            <a:endCxn id="379" idx="0"/>
          </p:cNvCxnSpPr>
          <p:nvPr/>
        </p:nvCxnSpPr>
        <p:spPr>
          <a:xfrm rot="10800000">
            <a:off x="3088070" y="3175727"/>
            <a:ext cx="1571400" cy="343200"/>
          </a:xfrm>
          <a:prstGeom prst="curvedConnector4">
            <a:avLst>
              <a:gd name="adj1" fmla="val 37679"/>
              <a:gd name="adj2" fmla="val 166608"/>
            </a:avLst>
          </a:prstGeom>
          <a:noFill/>
          <a:ln w="38100" cap="flat" cmpd="sng">
            <a:solidFill>
              <a:srgbClr val="A800FF"/>
            </a:solidFill>
            <a:prstDash val="solid"/>
            <a:round/>
            <a:headEnd type="none" w="sm" len="sm"/>
            <a:tailEnd type="triangle" w="med" len="med"/>
          </a:ln>
        </p:spPr>
      </p:cxnSp>
      <p:cxnSp>
        <p:nvCxnSpPr>
          <p:cNvPr id="426" name="Google Shape;426;p26"/>
          <p:cNvCxnSpPr>
            <a:stCxn id="417" idx="1"/>
            <a:endCxn id="368" idx="0"/>
          </p:cNvCxnSpPr>
          <p:nvPr/>
        </p:nvCxnSpPr>
        <p:spPr>
          <a:xfrm rot="10800000">
            <a:off x="2018308" y="1372305"/>
            <a:ext cx="2646000" cy="2405700"/>
          </a:xfrm>
          <a:prstGeom prst="curvedConnector4">
            <a:avLst>
              <a:gd name="adj1" fmla="val 47842"/>
              <a:gd name="adj2" fmla="val 109502"/>
            </a:avLst>
          </a:prstGeom>
          <a:noFill/>
          <a:ln w="38100" cap="flat" cmpd="sng">
            <a:solidFill>
              <a:srgbClr val="A800FF"/>
            </a:solidFill>
            <a:prstDash val="solid"/>
            <a:round/>
            <a:headEnd type="none" w="sm" len="sm"/>
            <a:tailEnd type="triangle" w="med" len="med"/>
          </a:ln>
        </p:spPr>
      </p:cxnSp>
      <p:cxnSp>
        <p:nvCxnSpPr>
          <p:cNvPr id="427" name="Google Shape;427;p26"/>
          <p:cNvCxnSpPr>
            <a:stCxn id="418" idx="1"/>
            <a:endCxn id="367" idx="0"/>
          </p:cNvCxnSpPr>
          <p:nvPr/>
        </p:nvCxnSpPr>
        <p:spPr>
          <a:xfrm rot="10800000">
            <a:off x="1661608" y="1364215"/>
            <a:ext cx="3002700" cy="2673000"/>
          </a:xfrm>
          <a:prstGeom prst="curvedConnector4">
            <a:avLst>
              <a:gd name="adj1" fmla="val 48098"/>
              <a:gd name="adj2" fmla="val 108557"/>
            </a:avLst>
          </a:prstGeom>
          <a:noFill/>
          <a:ln w="38100" cap="flat" cmpd="sng">
            <a:solidFill>
              <a:srgbClr val="A800FF"/>
            </a:solidFill>
            <a:prstDash val="solid"/>
            <a:round/>
            <a:headEnd type="none" w="sm" len="sm"/>
            <a:tailEnd type="triangle" w="med" len="med"/>
          </a:ln>
        </p:spPr>
      </p:cxnSp>
      <p:cxnSp>
        <p:nvCxnSpPr>
          <p:cNvPr id="428" name="Google Shape;428;p26"/>
          <p:cNvCxnSpPr>
            <a:stCxn id="419" idx="1"/>
            <a:endCxn id="368" idx="0"/>
          </p:cNvCxnSpPr>
          <p:nvPr/>
        </p:nvCxnSpPr>
        <p:spPr>
          <a:xfrm rot="10800000">
            <a:off x="2018308" y="1372325"/>
            <a:ext cx="2646000" cy="2924100"/>
          </a:xfrm>
          <a:prstGeom prst="curvedConnector4">
            <a:avLst>
              <a:gd name="adj1" fmla="val 9564"/>
              <a:gd name="adj2" fmla="val 107818"/>
            </a:avLst>
          </a:prstGeom>
          <a:noFill/>
          <a:ln w="38100" cap="flat" cmpd="sng">
            <a:solidFill>
              <a:srgbClr val="A800FF"/>
            </a:solidFill>
            <a:prstDash val="solid"/>
            <a:round/>
            <a:headEnd type="none" w="sm" len="sm"/>
            <a:tailEnd type="triangle" w="med" len="med"/>
          </a:ln>
        </p:spPr>
      </p:cxnSp>
      <p:cxnSp>
        <p:nvCxnSpPr>
          <p:cNvPr id="429" name="Google Shape;429;p26"/>
          <p:cNvCxnSpPr>
            <a:stCxn id="420" idx="1"/>
            <a:endCxn id="375" idx="0"/>
          </p:cNvCxnSpPr>
          <p:nvPr/>
        </p:nvCxnSpPr>
        <p:spPr>
          <a:xfrm rot="10800000">
            <a:off x="1661608" y="3167535"/>
            <a:ext cx="3002700" cy="1388100"/>
          </a:xfrm>
          <a:prstGeom prst="curvedConnector4">
            <a:avLst>
              <a:gd name="adj1" fmla="val 12570"/>
              <a:gd name="adj2" fmla="val 116471"/>
            </a:avLst>
          </a:prstGeom>
          <a:noFill/>
          <a:ln w="38100" cap="flat" cmpd="sng">
            <a:solidFill>
              <a:srgbClr val="A800FF"/>
            </a:solidFill>
            <a:prstDash val="solid"/>
            <a:round/>
            <a:headEnd type="none" w="sm" len="sm"/>
            <a:tailEnd type="triangle" w="med" len="med"/>
          </a:ln>
        </p:spPr>
      </p:cxnSp>
      <p:cxnSp>
        <p:nvCxnSpPr>
          <p:cNvPr id="430" name="Google Shape;430;p26"/>
          <p:cNvCxnSpPr>
            <a:stCxn id="421" idx="1"/>
            <a:endCxn id="378" idx="0"/>
          </p:cNvCxnSpPr>
          <p:nvPr/>
        </p:nvCxnSpPr>
        <p:spPr>
          <a:xfrm rot="10800000">
            <a:off x="2731408" y="3167545"/>
            <a:ext cx="1932900" cy="1647300"/>
          </a:xfrm>
          <a:prstGeom prst="curvedConnector4">
            <a:avLst>
              <a:gd name="adj1" fmla="val 47042"/>
              <a:gd name="adj2" fmla="val 113880"/>
            </a:avLst>
          </a:prstGeom>
          <a:noFill/>
          <a:ln w="38100" cap="flat" cmpd="sng">
            <a:solidFill>
              <a:srgbClr val="A800FF"/>
            </a:solidFill>
            <a:prstDash val="solid"/>
            <a:round/>
            <a:headEnd type="none" w="sm" len="sm"/>
            <a:tailEnd type="triangle" w="med" len="med"/>
          </a:ln>
        </p:spPr>
      </p:cxnSp>
      <p:sp>
        <p:nvSpPr>
          <p:cNvPr id="431" name="Google Shape;431;p26"/>
          <p:cNvSpPr/>
          <p:nvPr/>
        </p:nvSpPr>
        <p:spPr>
          <a:xfrm>
            <a:off x="1550239" y="251878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2" name="Google Shape;432;p26"/>
          <p:cNvSpPr/>
          <p:nvPr/>
        </p:nvSpPr>
        <p:spPr>
          <a:xfrm>
            <a:off x="1548430"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3" name="Google Shape;433;p26"/>
          <p:cNvSpPr/>
          <p:nvPr/>
        </p:nvSpPr>
        <p:spPr>
          <a:xfrm>
            <a:off x="1903479" y="2526182"/>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4" name="Google Shape;434;p26"/>
          <p:cNvSpPr/>
          <p:nvPr/>
        </p:nvSpPr>
        <p:spPr>
          <a:xfrm>
            <a:off x="1552736" y="4321892"/>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5" name="Google Shape;435;p26"/>
          <p:cNvSpPr/>
          <p:nvPr/>
        </p:nvSpPr>
        <p:spPr>
          <a:xfrm>
            <a:off x="2617140" y="251360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6" name="Google Shape;436;p26"/>
          <p:cNvSpPr/>
          <p:nvPr/>
        </p:nvSpPr>
        <p:spPr>
          <a:xfrm>
            <a:off x="2619091" y="260488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7" name="Google Shape;437;p26"/>
          <p:cNvSpPr/>
          <p:nvPr/>
        </p:nvSpPr>
        <p:spPr>
          <a:xfrm>
            <a:off x="3334285"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8" name="Google Shape;438;p26"/>
          <p:cNvSpPr/>
          <p:nvPr/>
        </p:nvSpPr>
        <p:spPr>
          <a:xfrm>
            <a:off x="3690931" y="261667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39" name="Google Shape;439;p26"/>
          <p:cNvSpPr/>
          <p:nvPr/>
        </p:nvSpPr>
        <p:spPr>
          <a:xfrm>
            <a:off x="2613595" y="4321715"/>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0" name="Google Shape;440;p26"/>
          <p:cNvSpPr/>
          <p:nvPr/>
        </p:nvSpPr>
        <p:spPr>
          <a:xfrm>
            <a:off x="1545673"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1" name="Google Shape;441;p26"/>
          <p:cNvSpPr/>
          <p:nvPr/>
        </p:nvSpPr>
        <p:spPr>
          <a:xfrm>
            <a:off x="1903479"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2" name="Google Shape;442;p26"/>
          <p:cNvSpPr/>
          <p:nvPr/>
        </p:nvSpPr>
        <p:spPr>
          <a:xfrm>
            <a:off x="2619091"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3" name="Google Shape;443;p26"/>
          <p:cNvSpPr/>
          <p:nvPr/>
        </p:nvSpPr>
        <p:spPr>
          <a:xfrm>
            <a:off x="2975416" y="442245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4" name="Google Shape;444;p26"/>
          <p:cNvSpPr/>
          <p:nvPr/>
        </p:nvSpPr>
        <p:spPr>
          <a:xfrm>
            <a:off x="2619091" y="4225629"/>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5" name="Google Shape;445;p26"/>
          <p:cNvSpPr/>
          <p:nvPr/>
        </p:nvSpPr>
        <p:spPr>
          <a:xfrm>
            <a:off x="1907150" y="2620102"/>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6" name="Google Shape;446;p26"/>
          <p:cNvSpPr/>
          <p:nvPr/>
        </p:nvSpPr>
        <p:spPr>
          <a:xfrm>
            <a:off x="3332243" y="4411149"/>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7" name="Google Shape;447;p26"/>
          <p:cNvSpPr/>
          <p:nvPr/>
        </p:nvSpPr>
        <p:spPr>
          <a:xfrm>
            <a:off x="5260727" y="543990"/>
            <a:ext cx="857400" cy="262500"/>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8" name="Google Shape;448;p26"/>
          <p:cNvSpPr/>
          <p:nvPr/>
        </p:nvSpPr>
        <p:spPr>
          <a:xfrm>
            <a:off x="5589049" y="1348549"/>
            <a:ext cx="209400" cy="211800"/>
          </a:xfrm>
          <a:prstGeom prst="ellipse">
            <a:avLst/>
          </a:prstGeom>
          <a:no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49" name="Google Shape;449;p26"/>
          <p:cNvSpPr/>
          <p:nvPr/>
        </p:nvSpPr>
        <p:spPr>
          <a:xfrm>
            <a:off x="5597683" y="1607759"/>
            <a:ext cx="209400" cy="211800"/>
          </a:xfrm>
          <a:prstGeom prst="ellipse">
            <a:avLst/>
          </a:prstGeom>
          <a:no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0" name="Google Shape;450;p26"/>
          <p:cNvSpPr/>
          <p:nvPr/>
        </p:nvSpPr>
        <p:spPr>
          <a:xfrm>
            <a:off x="5601815" y="1856035"/>
            <a:ext cx="209400" cy="211800"/>
          </a:xfrm>
          <a:prstGeom prst="ellipse">
            <a:avLst/>
          </a:prstGeom>
          <a:noFill/>
          <a:ln w="254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1" name="Google Shape;451;p26"/>
          <p:cNvSpPr/>
          <p:nvPr/>
        </p:nvSpPr>
        <p:spPr>
          <a:xfrm>
            <a:off x="5597683" y="3931284"/>
            <a:ext cx="209400" cy="211800"/>
          </a:xfrm>
          <a:prstGeom prst="ellipse">
            <a:avLst/>
          </a:prstGeom>
          <a:noFill/>
          <a:ln w="254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2" name="Google Shape;452;p26"/>
          <p:cNvSpPr/>
          <p:nvPr/>
        </p:nvSpPr>
        <p:spPr>
          <a:xfrm>
            <a:off x="5593719" y="3683008"/>
            <a:ext cx="209400" cy="211800"/>
          </a:xfrm>
          <a:prstGeom prst="ellipse">
            <a:avLst/>
          </a:prstGeom>
          <a:noFill/>
          <a:ln w="25400" cap="flat"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3" name="Google Shape;453;p26"/>
          <p:cNvSpPr/>
          <p:nvPr/>
        </p:nvSpPr>
        <p:spPr>
          <a:xfrm>
            <a:off x="5593719" y="4209748"/>
            <a:ext cx="209400" cy="211800"/>
          </a:xfrm>
          <a:prstGeom prst="ellipse">
            <a:avLst/>
          </a:prstGeom>
          <a:noFill/>
          <a:ln w="25400" cap="flat"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4" name="Google Shape;454;p26"/>
          <p:cNvSpPr/>
          <p:nvPr/>
        </p:nvSpPr>
        <p:spPr>
          <a:xfrm>
            <a:off x="5597683" y="2644863"/>
            <a:ext cx="209400" cy="211800"/>
          </a:xfrm>
          <a:prstGeom prst="ellipse">
            <a:avLst/>
          </a:prstGeom>
          <a:noFill/>
          <a:ln w="2540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5" name="Google Shape;455;p26"/>
          <p:cNvSpPr/>
          <p:nvPr/>
        </p:nvSpPr>
        <p:spPr>
          <a:xfrm>
            <a:off x="5593722" y="4462259"/>
            <a:ext cx="209400" cy="211800"/>
          </a:xfrm>
          <a:prstGeom prst="ellipse">
            <a:avLst/>
          </a:prstGeom>
          <a:noFill/>
          <a:ln w="2540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6" name="Google Shape;456;p26"/>
          <p:cNvSpPr/>
          <p:nvPr/>
        </p:nvSpPr>
        <p:spPr>
          <a:xfrm>
            <a:off x="5600069" y="4710501"/>
            <a:ext cx="209400" cy="211800"/>
          </a:xfrm>
          <a:prstGeom prst="ellipse">
            <a:avLst/>
          </a:prstGeom>
          <a:no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7" name="Google Shape;457;p26"/>
          <p:cNvSpPr/>
          <p:nvPr/>
        </p:nvSpPr>
        <p:spPr>
          <a:xfrm>
            <a:off x="2620532" y="2726496"/>
            <a:ext cx="209400" cy="211800"/>
          </a:xfrm>
          <a:prstGeom prst="ellipse">
            <a:avLst/>
          </a:prstGeom>
          <a:noFill/>
          <a:ln w="254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8" name="Google Shape;458;p26"/>
          <p:cNvSpPr/>
          <p:nvPr/>
        </p:nvSpPr>
        <p:spPr>
          <a:xfrm>
            <a:off x="1541424" y="2726652"/>
            <a:ext cx="209400" cy="211800"/>
          </a:xfrm>
          <a:prstGeom prst="ellipse">
            <a:avLst/>
          </a:prstGeom>
          <a:noFill/>
          <a:ln w="254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59" name="Google Shape;459;p26"/>
          <p:cNvSpPr/>
          <p:nvPr/>
        </p:nvSpPr>
        <p:spPr>
          <a:xfrm>
            <a:off x="1538353" y="4519974"/>
            <a:ext cx="209400" cy="211800"/>
          </a:xfrm>
          <a:prstGeom prst="ellipse">
            <a:avLst/>
          </a:prstGeom>
          <a:noFill/>
          <a:ln w="2540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60" name="Google Shape;460;p26"/>
          <p:cNvSpPr/>
          <p:nvPr/>
        </p:nvSpPr>
        <p:spPr>
          <a:xfrm>
            <a:off x="2609083" y="4519684"/>
            <a:ext cx="240600" cy="245400"/>
          </a:xfrm>
          <a:prstGeom prst="ellipse">
            <a:avLst/>
          </a:prstGeom>
          <a:no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61" name="Google Shape;461;p26"/>
          <p:cNvSpPr/>
          <p:nvPr/>
        </p:nvSpPr>
        <p:spPr>
          <a:xfrm>
            <a:off x="5600069" y="2903791"/>
            <a:ext cx="209400" cy="211800"/>
          </a:xfrm>
          <a:prstGeom prst="ellipse">
            <a:avLst/>
          </a:prstGeom>
          <a:no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62" name="Google Shape;462;p26"/>
          <p:cNvSpPr/>
          <p:nvPr/>
        </p:nvSpPr>
        <p:spPr>
          <a:xfrm>
            <a:off x="5593719" y="1091241"/>
            <a:ext cx="209400" cy="211800"/>
          </a:xfrm>
          <a:prstGeom prst="ellipse">
            <a:avLst/>
          </a:prstGeom>
          <a:noFill/>
          <a:ln w="25400" cap="flat" cmpd="sng">
            <a:solidFill>
              <a:schemeClr val="accent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63" name="Google Shape;463;p26"/>
          <p:cNvSpPr/>
          <p:nvPr/>
        </p:nvSpPr>
        <p:spPr>
          <a:xfrm>
            <a:off x="1894917" y="2726496"/>
            <a:ext cx="209400" cy="211800"/>
          </a:xfrm>
          <a:prstGeom prst="ellipse">
            <a:avLst/>
          </a:prstGeom>
          <a:noFill/>
          <a:ln w="25400" cap="flat"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Tree>
    <p:custDataLst>
      <p:tags r:id="rId1"/>
    </p:custDataLst>
    <p:extLst>
      <p:ext uri="{BB962C8B-B14F-4D97-AF65-F5344CB8AC3E}">
        <p14:creationId xmlns:p14="http://schemas.microsoft.com/office/powerpoint/2010/main" val="2532306987"/>
      </p:ext>
    </p:extLst>
  </p:cSld>
  <p:clrMapOvr>
    <a:masterClrMapping/>
  </p:clrMapOvr>
  <mc:AlternateContent xmlns:mc="http://schemas.openxmlformats.org/markup-compatibility/2006">
    <mc:Choice xmlns:p14="http://schemas.microsoft.com/office/powerpoint/2010/main" Requires="p14">
      <p:transition spd="slow" p14:dur="2000" advTm="15395"/>
    </mc:Choice>
    <mc:Fallback>
      <p:transition spd="slow" advTm="153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98"/>
                                        </p:tgtEl>
                                        <p:attrNameLst>
                                          <p:attrName>style.visibility</p:attrName>
                                        </p:attrNameLst>
                                      </p:cBhvr>
                                      <p:to>
                                        <p:strVal val="visible"/>
                                      </p:to>
                                    </p:set>
                                    <p:animEffect transition="in" filter="fade">
                                      <p:cBhvr>
                                        <p:cTn id="11" dur="500"/>
                                        <p:tgtEl>
                                          <p:spTgt spid="398"/>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446"/>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1"/>
                                          </p:stCondLst>
                                        </p:cTn>
                                        <p:tgtEl>
                                          <p:spTgt spid="398"/>
                                        </p:tgtEl>
                                        <p:attrNameLst>
                                          <p:attrName>style.visibility</p:attrName>
                                        </p:attrNameLst>
                                      </p:cBhvr>
                                      <p:to>
                                        <p:strVal val="hidden"/>
                                      </p:to>
                                    </p:set>
                                  </p:childTnLst>
                                </p:cTn>
                              </p:par>
                            </p:childTnLst>
                          </p:cTn>
                        </p:par>
                        <p:par>
                          <p:cTn id="17" fill="hold">
                            <p:stCondLst>
                              <p:cond delay="501"/>
                            </p:stCondLst>
                            <p:childTnLst>
                              <p:par>
                                <p:cTn id="18" presetID="10" presetClass="entr" presetSubtype="0" fill="hold" nodeType="afterEffect">
                                  <p:stCondLst>
                                    <p:cond delay="0"/>
                                  </p:stCondLst>
                                  <p:childTnLst>
                                    <p:set>
                                      <p:cBhvr>
                                        <p:cTn id="19" dur="1" fill="hold">
                                          <p:stCondLst>
                                            <p:cond delay="0"/>
                                          </p:stCondLst>
                                        </p:cTn>
                                        <p:tgtEl>
                                          <p:spTgt spid="400"/>
                                        </p:tgtEl>
                                        <p:attrNameLst>
                                          <p:attrName>style.visibility</p:attrName>
                                        </p:attrNameLst>
                                      </p:cBhvr>
                                      <p:to>
                                        <p:strVal val="visible"/>
                                      </p:to>
                                    </p:set>
                                    <p:animEffect transition="in" filter="fade">
                                      <p:cBhvr>
                                        <p:cTn id="20" dur="500"/>
                                        <p:tgtEl>
                                          <p:spTgt spid="400"/>
                                        </p:tgtEl>
                                      </p:cBhvr>
                                    </p:animEffect>
                                  </p:childTnLst>
                                </p:cTn>
                              </p:par>
                            </p:childTnLst>
                          </p:cTn>
                        </p:par>
                        <p:par>
                          <p:cTn id="21" fill="hold">
                            <p:stCondLst>
                              <p:cond delay="1001"/>
                            </p:stCondLst>
                            <p:childTnLst>
                              <p:par>
                                <p:cTn id="22" presetID="1" presetClass="entr" presetSubtype="0" fill="hold" nodeType="afterEffect">
                                  <p:stCondLst>
                                    <p:cond delay="0"/>
                                  </p:stCondLst>
                                  <p:childTnLst>
                                    <p:set>
                                      <p:cBhvr>
                                        <p:cTn id="23" dur="1" fill="hold">
                                          <p:stCondLst>
                                            <p:cond delay="0"/>
                                          </p:stCondLst>
                                        </p:cTn>
                                        <p:tgtEl>
                                          <p:spTgt spid="442"/>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1"/>
                                          </p:stCondLst>
                                        </p:cTn>
                                        <p:tgtEl>
                                          <p:spTgt spid="400"/>
                                        </p:tgtEl>
                                        <p:attrNameLst>
                                          <p:attrName>style.visibility</p:attrName>
                                        </p:attrNameLst>
                                      </p:cBhvr>
                                      <p:to>
                                        <p:strVal val="hidden"/>
                                      </p:to>
                                    </p:set>
                                  </p:childTnLst>
                                </p:cTn>
                              </p:par>
                            </p:childTnLst>
                          </p:cTn>
                        </p:par>
                        <p:par>
                          <p:cTn id="26" fill="hold">
                            <p:stCondLst>
                              <p:cond delay="1002"/>
                            </p:stCondLst>
                            <p:childTnLst>
                              <p:par>
                                <p:cTn id="27" presetID="10" presetClass="entr" presetSubtype="0" fill="hold" nodeType="afterEffect">
                                  <p:stCondLst>
                                    <p:cond delay="0"/>
                                  </p:stCondLst>
                                  <p:childTnLst>
                                    <p:set>
                                      <p:cBhvr>
                                        <p:cTn id="28" dur="1" fill="hold">
                                          <p:stCondLst>
                                            <p:cond delay="0"/>
                                          </p:stCondLst>
                                        </p:cTn>
                                        <p:tgtEl>
                                          <p:spTgt spid="402"/>
                                        </p:tgtEl>
                                        <p:attrNameLst>
                                          <p:attrName>style.visibility</p:attrName>
                                        </p:attrNameLst>
                                      </p:cBhvr>
                                      <p:to>
                                        <p:strVal val="visible"/>
                                      </p:to>
                                    </p:set>
                                    <p:animEffect transition="in" filter="fade">
                                      <p:cBhvr>
                                        <p:cTn id="29" dur="500"/>
                                        <p:tgtEl>
                                          <p:spTgt spid="402"/>
                                        </p:tgtEl>
                                      </p:cBhvr>
                                    </p:animEffect>
                                  </p:childTnLst>
                                </p:cTn>
                              </p:par>
                            </p:childTnLst>
                          </p:cTn>
                        </p:par>
                        <p:par>
                          <p:cTn id="30" fill="hold">
                            <p:stCondLst>
                              <p:cond delay="1502"/>
                            </p:stCondLst>
                            <p:childTnLst>
                              <p:par>
                                <p:cTn id="31" presetID="1" presetClass="entr" presetSubtype="0" fill="hold" nodeType="afterEffect">
                                  <p:stCondLst>
                                    <p:cond delay="0"/>
                                  </p:stCondLst>
                                  <p:childTnLst>
                                    <p:set>
                                      <p:cBhvr>
                                        <p:cTn id="32" dur="1" fill="hold">
                                          <p:stCondLst>
                                            <p:cond delay="0"/>
                                          </p:stCondLst>
                                        </p:cTn>
                                        <p:tgtEl>
                                          <p:spTgt spid="436"/>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1"/>
                                          </p:stCondLst>
                                        </p:cTn>
                                        <p:tgtEl>
                                          <p:spTgt spid="402"/>
                                        </p:tgtEl>
                                        <p:attrNameLst>
                                          <p:attrName>style.visibility</p:attrName>
                                        </p:attrNameLst>
                                      </p:cBhvr>
                                      <p:to>
                                        <p:strVal val="hidden"/>
                                      </p:to>
                                    </p:set>
                                  </p:childTnLst>
                                </p:cTn>
                              </p:par>
                            </p:childTnLst>
                          </p:cTn>
                        </p:par>
                        <p:par>
                          <p:cTn id="35" fill="hold">
                            <p:stCondLst>
                              <p:cond delay="1503"/>
                            </p:stCondLst>
                            <p:childTnLst>
                              <p:par>
                                <p:cTn id="36" presetID="10" presetClass="entr" presetSubtype="0" fill="hold" nodeType="afterEffect">
                                  <p:stCondLst>
                                    <p:cond delay="0"/>
                                  </p:stCondLst>
                                  <p:childTnLst>
                                    <p:set>
                                      <p:cBhvr>
                                        <p:cTn id="37" dur="1" fill="hold">
                                          <p:stCondLst>
                                            <p:cond delay="0"/>
                                          </p:stCondLst>
                                        </p:cTn>
                                        <p:tgtEl>
                                          <p:spTgt spid="404"/>
                                        </p:tgtEl>
                                        <p:attrNameLst>
                                          <p:attrName>style.visibility</p:attrName>
                                        </p:attrNameLst>
                                      </p:cBhvr>
                                      <p:to>
                                        <p:strVal val="visible"/>
                                      </p:to>
                                    </p:set>
                                    <p:animEffect transition="in" filter="fade">
                                      <p:cBhvr>
                                        <p:cTn id="38" dur="500"/>
                                        <p:tgtEl>
                                          <p:spTgt spid="404"/>
                                        </p:tgtEl>
                                      </p:cBhvr>
                                    </p:animEffect>
                                  </p:childTnLst>
                                </p:cTn>
                              </p:par>
                            </p:childTnLst>
                          </p:cTn>
                        </p:par>
                        <p:par>
                          <p:cTn id="39" fill="hold">
                            <p:stCondLst>
                              <p:cond delay="2003"/>
                            </p:stCondLst>
                            <p:childTnLst>
                              <p:par>
                                <p:cTn id="40" presetID="1" presetClass="entr" presetSubtype="0" fill="hold" nodeType="afterEffect">
                                  <p:stCondLst>
                                    <p:cond delay="0"/>
                                  </p:stCondLst>
                                  <p:childTnLst>
                                    <p:set>
                                      <p:cBhvr>
                                        <p:cTn id="41" dur="1" fill="hold">
                                          <p:stCondLst>
                                            <p:cond delay="0"/>
                                          </p:stCondLst>
                                        </p:cTn>
                                        <p:tgtEl>
                                          <p:spTgt spid="435"/>
                                        </p:tgtEl>
                                        <p:attrNameLst>
                                          <p:attrName>style.visibility</p:attrName>
                                        </p:attrNameLst>
                                      </p:cBhvr>
                                      <p:to>
                                        <p:strVal val="visible"/>
                                      </p:to>
                                    </p:set>
                                  </p:childTnLst>
                                </p:cTn>
                              </p:par>
                              <p:par>
                                <p:cTn id="42" presetID="1" presetClass="exit" presetSubtype="0" fill="hold" nodeType="withEffect">
                                  <p:stCondLst>
                                    <p:cond delay="0"/>
                                  </p:stCondLst>
                                  <p:childTnLst>
                                    <p:set>
                                      <p:cBhvr>
                                        <p:cTn id="43" dur="1" fill="hold">
                                          <p:stCondLst>
                                            <p:cond delay="1"/>
                                          </p:stCondLst>
                                        </p:cTn>
                                        <p:tgtEl>
                                          <p:spTgt spid="404"/>
                                        </p:tgtEl>
                                        <p:attrNameLst>
                                          <p:attrName>style.visibility</p:attrName>
                                        </p:attrNameLst>
                                      </p:cBhvr>
                                      <p:to>
                                        <p:strVal val="hidden"/>
                                      </p:to>
                                    </p:set>
                                  </p:childTnLst>
                                </p:cTn>
                              </p:par>
                            </p:childTnLst>
                          </p:cTn>
                        </p:par>
                        <p:par>
                          <p:cTn id="44" fill="hold">
                            <p:stCondLst>
                              <p:cond delay="2004"/>
                            </p:stCondLst>
                            <p:childTnLst>
                              <p:par>
                                <p:cTn id="45" presetID="10" presetClass="entr" presetSubtype="0" fill="hold" nodeType="afterEffect">
                                  <p:stCondLst>
                                    <p:cond delay="0"/>
                                  </p:stCondLst>
                                  <p:childTnLst>
                                    <p:set>
                                      <p:cBhvr>
                                        <p:cTn id="46" dur="1" fill="hold">
                                          <p:stCondLst>
                                            <p:cond delay="0"/>
                                          </p:stCondLst>
                                        </p:cTn>
                                        <p:tgtEl>
                                          <p:spTgt spid="406"/>
                                        </p:tgtEl>
                                        <p:attrNameLst>
                                          <p:attrName>style.visibility</p:attrName>
                                        </p:attrNameLst>
                                      </p:cBhvr>
                                      <p:to>
                                        <p:strVal val="visible"/>
                                      </p:to>
                                    </p:set>
                                    <p:animEffect transition="in" filter="fade">
                                      <p:cBhvr>
                                        <p:cTn id="47" dur="500"/>
                                        <p:tgtEl>
                                          <p:spTgt spid="406"/>
                                        </p:tgtEl>
                                      </p:cBhvr>
                                    </p:animEffect>
                                  </p:childTnLst>
                                </p:cTn>
                              </p:par>
                            </p:childTnLst>
                          </p:cTn>
                        </p:par>
                        <p:par>
                          <p:cTn id="48" fill="hold">
                            <p:stCondLst>
                              <p:cond delay="2504"/>
                            </p:stCondLst>
                            <p:childTnLst>
                              <p:par>
                                <p:cTn id="49" presetID="1" presetClass="entr" presetSubtype="0" fill="hold" nodeType="afterEffect">
                                  <p:stCondLst>
                                    <p:cond delay="0"/>
                                  </p:stCondLst>
                                  <p:childTnLst>
                                    <p:set>
                                      <p:cBhvr>
                                        <p:cTn id="50" dur="1" fill="hold">
                                          <p:stCondLst>
                                            <p:cond delay="0"/>
                                          </p:stCondLst>
                                        </p:cTn>
                                        <p:tgtEl>
                                          <p:spTgt spid="432"/>
                                        </p:tgtEl>
                                        <p:attrNameLst>
                                          <p:attrName>style.visibility</p:attrName>
                                        </p:attrNameLst>
                                      </p:cBhvr>
                                      <p:to>
                                        <p:strVal val="visible"/>
                                      </p:to>
                                    </p:set>
                                  </p:childTnLst>
                                </p:cTn>
                              </p:par>
                              <p:par>
                                <p:cTn id="51" presetID="1" presetClass="exit" presetSubtype="0" fill="hold" nodeType="withEffect">
                                  <p:stCondLst>
                                    <p:cond delay="0"/>
                                  </p:stCondLst>
                                  <p:childTnLst>
                                    <p:set>
                                      <p:cBhvr>
                                        <p:cTn id="52" dur="1" fill="hold">
                                          <p:stCondLst>
                                            <p:cond delay="1"/>
                                          </p:stCondLst>
                                        </p:cTn>
                                        <p:tgtEl>
                                          <p:spTgt spid="406"/>
                                        </p:tgtEl>
                                        <p:attrNameLst>
                                          <p:attrName>style.visibility</p:attrName>
                                        </p:attrNameLst>
                                      </p:cBhvr>
                                      <p:to>
                                        <p:strVal val="hidden"/>
                                      </p:to>
                                    </p:set>
                                  </p:childTnLst>
                                </p:cTn>
                              </p:par>
                            </p:childTnLst>
                          </p:cTn>
                        </p:par>
                        <p:par>
                          <p:cTn id="53" fill="hold">
                            <p:stCondLst>
                              <p:cond delay="2505"/>
                            </p:stCondLst>
                            <p:childTnLst>
                              <p:par>
                                <p:cTn id="54" presetID="10" presetClass="entr" presetSubtype="0" fill="hold" nodeType="afterEffect">
                                  <p:stCondLst>
                                    <p:cond delay="0"/>
                                  </p:stCondLst>
                                  <p:childTnLst>
                                    <p:set>
                                      <p:cBhvr>
                                        <p:cTn id="55" dur="1" fill="hold">
                                          <p:stCondLst>
                                            <p:cond delay="0"/>
                                          </p:stCondLst>
                                        </p:cTn>
                                        <p:tgtEl>
                                          <p:spTgt spid="408"/>
                                        </p:tgtEl>
                                        <p:attrNameLst>
                                          <p:attrName>style.visibility</p:attrName>
                                        </p:attrNameLst>
                                      </p:cBhvr>
                                      <p:to>
                                        <p:strVal val="visible"/>
                                      </p:to>
                                    </p:set>
                                    <p:animEffect transition="in" filter="fade">
                                      <p:cBhvr>
                                        <p:cTn id="56" dur="500"/>
                                        <p:tgtEl>
                                          <p:spTgt spid="408"/>
                                        </p:tgtEl>
                                      </p:cBhvr>
                                    </p:animEffect>
                                  </p:childTnLst>
                                </p:cTn>
                              </p:par>
                            </p:childTnLst>
                          </p:cTn>
                        </p:par>
                        <p:par>
                          <p:cTn id="57" fill="hold">
                            <p:stCondLst>
                              <p:cond delay="3005"/>
                            </p:stCondLst>
                            <p:childTnLst>
                              <p:par>
                                <p:cTn id="58" presetID="1" presetClass="entr" presetSubtype="0" fill="hold" nodeType="afterEffect">
                                  <p:stCondLst>
                                    <p:cond delay="0"/>
                                  </p:stCondLst>
                                  <p:childTnLst>
                                    <p:set>
                                      <p:cBhvr>
                                        <p:cTn id="59" dur="1" fill="hold">
                                          <p:stCondLst>
                                            <p:cond delay="0"/>
                                          </p:stCondLst>
                                        </p:cTn>
                                        <p:tgtEl>
                                          <p:spTgt spid="437"/>
                                        </p:tgtEl>
                                        <p:attrNameLst>
                                          <p:attrName>style.visibility</p:attrName>
                                        </p:attrNameLst>
                                      </p:cBhvr>
                                      <p:to>
                                        <p:strVal val="visible"/>
                                      </p:to>
                                    </p:set>
                                  </p:childTnLst>
                                </p:cTn>
                              </p:par>
                              <p:par>
                                <p:cTn id="60" presetID="1" presetClass="exit" presetSubtype="0" fill="hold" nodeType="withEffect">
                                  <p:stCondLst>
                                    <p:cond delay="0"/>
                                  </p:stCondLst>
                                  <p:childTnLst>
                                    <p:set>
                                      <p:cBhvr>
                                        <p:cTn id="61" dur="1" fill="hold">
                                          <p:stCondLst>
                                            <p:cond delay="1"/>
                                          </p:stCondLst>
                                        </p:cTn>
                                        <p:tgtEl>
                                          <p:spTgt spid="408"/>
                                        </p:tgtEl>
                                        <p:attrNameLst>
                                          <p:attrName>style.visibility</p:attrName>
                                        </p:attrNameLst>
                                      </p:cBhvr>
                                      <p:to>
                                        <p:strVal val="hidden"/>
                                      </p:to>
                                    </p:set>
                                  </p:childTnLst>
                                </p:cTn>
                              </p:par>
                            </p:childTnLst>
                          </p:cTn>
                        </p:par>
                        <p:par>
                          <p:cTn id="62" fill="hold">
                            <p:stCondLst>
                              <p:cond delay="3006"/>
                            </p:stCondLst>
                            <p:childTnLst>
                              <p:par>
                                <p:cTn id="63" presetID="10" presetClass="entr" presetSubtype="0" fill="hold" nodeType="afterEffect">
                                  <p:stCondLst>
                                    <p:cond delay="0"/>
                                  </p:stCondLst>
                                  <p:childTnLst>
                                    <p:set>
                                      <p:cBhvr>
                                        <p:cTn id="64" dur="1" fill="hold">
                                          <p:stCondLst>
                                            <p:cond delay="0"/>
                                          </p:stCondLst>
                                        </p:cTn>
                                        <p:tgtEl>
                                          <p:spTgt spid="409"/>
                                        </p:tgtEl>
                                        <p:attrNameLst>
                                          <p:attrName>style.visibility</p:attrName>
                                        </p:attrNameLst>
                                      </p:cBhvr>
                                      <p:to>
                                        <p:strVal val="visible"/>
                                      </p:to>
                                    </p:set>
                                    <p:animEffect transition="in" filter="fade">
                                      <p:cBhvr>
                                        <p:cTn id="65" dur="500"/>
                                        <p:tgtEl>
                                          <p:spTgt spid="409"/>
                                        </p:tgtEl>
                                      </p:cBhvr>
                                    </p:animEffect>
                                  </p:childTnLst>
                                </p:cTn>
                              </p:par>
                            </p:childTnLst>
                          </p:cTn>
                        </p:par>
                        <p:par>
                          <p:cTn id="66" fill="hold">
                            <p:stCondLst>
                              <p:cond delay="3506"/>
                            </p:stCondLst>
                            <p:childTnLst>
                              <p:par>
                                <p:cTn id="67" presetID="1" presetClass="entr" presetSubtype="0" fill="hold" nodeType="afterEffect">
                                  <p:stCondLst>
                                    <p:cond delay="0"/>
                                  </p:stCondLst>
                                  <p:childTnLst>
                                    <p:set>
                                      <p:cBhvr>
                                        <p:cTn id="68" dur="1" fill="hold">
                                          <p:stCondLst>
                                            <p:cond delay="0"/>
                                          </p:stCondLst>
                                        </p:cTn>
                                        <p:tgtEl>
                                          <p:spTgt spid="441"/>
                                        </p:tgtEl>
                                        <p:attrNameLst>
                                          <p:attrName>style.visibility</p:attrName>
                                        </p:attrNameLst>
                                      </p:cBhvr>
                                      <p:to>
                                        <p:strVal val="visible"/>
                                      </p:to>
                                    </p:set>
                                  </p:childTnLst>
                                </p:cTn>
                              </p:par>
                              <p:par>
                                <p:cTn id="69" presetID="1" presetClass="exit" presetSubtype="0" fill="hold" nodeType="withEffect">
                                  <p:stCondLst>
                                    <p:cond delay="0"/>
                                  </p:stCondLst>
                                  <p:childTnLst>
                                    <p:set>
                                      <p:cBhvr>
                                        <p:cTn id="70" dur="1" fill="hold">
                                          <p:stCondLst>
                                            <p:cond delay="1"/>
                                          </p:stCondLst>
                                        </p:cTn>
                                        <p:tgtEl>
                                          <p:spTgt spid="409"/>
                                        </p:tgtEl>
                                        <p:attrNameLst>
                                          <p:attrName>style.visibility</p:attrName>
                                        </p:attrNameLst>
                                      </p:cBhvr>
                                      <p:to>
                                        <p:strVal val="hidden"/>
                                      </p:to>
                                    </p:set>
                                  </p:childTnLst>
                                </p:cTn>
                              </p:par>
                            </p:childTnLst>
                          </p:cTn>
                        </p:par>
                        <p:par>
                          <p:cTn id="71" fill="hold">
                            <p:stCondLst>
                              <p:cond delay="3507"/>
                            </p:stCondLst>
                            <p:childTnLst>
                              <p:par>
                                <p:cTn id="72" presetID="10" presetClass="entr" presetSubtype="0" fill="hold" nodeType="afterEffect">
                                  <p:stCondLst>
                                    <p:cond delay="0"/>
                                  </p:stCondLst>
                                  <p:childTnLst>
                                    <p:set>
                                      <p:cBhvr>
                                        <p:cTn id="73" dur="1" fill="hold">
                                          <p:stCondLst>
                                            <p:cond delay="0"/>
                                          </p:stCondLst>
                                        </p:cTn>
                                        <p:tgtEl>
                                          <p:spTgt spid="411"/>
                                        </p:tgtEl>
                                        <p:attrNameLst>
                                          <p:attrName>style.visibility</p:attrName>
                                        </p:attrNameLst>
                                      </p:cBhvr>
                                      <p:to>
                                        <p:strVal val="visible"/>
                                      </p:to>
                                    </p:set>
                                    <p:animEffect transition="in" filter="fade">
                                      <p:cBhvr>
                                        <p:cTn id="74" dur="500"/>
                                        <p:tgtEl>
                                          <p:spTgt spid="411"/>
                                        </p:tgtEl>
                                      </p:cBhvr>
                                    </p:animEffect>
                                  </p:childTnLst>
                                </p:cTn>
                              </p:par>
                            </p:childTnLst>
                          </p:cTn>
                        </p:par>
                        <p:par>
                          <p:cTn id="75" fill="hold">
                            <p:stCondLst>
                              <p:cond delay="4007"/>
                            </p:stCondLst>
                            <p:childTnLst>
                              <p:par>
                                <p:cTn id="76" presetID="1" presetClass="entr" presetSubtype="0" fill="hold" nodeType="afterEffect">
                                  <p:stCondLst>
                                    <p:cond delay="0"/>
                                  </p:stCondLst>
                                  <p:childTnLst>
                                    <p:set>
                                      <p:cBhvr>
                                        <p:cTn id="77" dur="1" fill="hold">
                                          <p:stCondLst>
                                            <p:cond delay="0"/>
                                          </p:stCondLst>
                                        </p:cTn>
                                        <p:tgtEl>
                                          <p:spTgt spid="440"/>
                                        </p:tgtEl>
                                        <p:attrNameLst>
                                          <p:attrName>style.visibility</p:attrName>
                                        </p:attrNameLst>
                                      </p:cBhvr>
                                      <p:to>
                                        <p:strVal val="visible"/>
                                      </p:to>
                                    </p:set>
                                  </p:childTnLst>
                                </p:cTn>
                              </p:par>
                              <p:par>
                                <p:cTn id="78" presetID="1" presetClass="exit" presetSubtype="0" fill="hold" nodeType="withEffect">
                                  <p:stCondLst>
                                    <p:cond delay="0"/>
                                  </p:stCondLst>
                                  <p:childTnLst>
                                    <p:set>
                                      <p:cBhvr>
                                        <p:cTn id="79" dur="1" fill="hold">
                                          <p:stCondLst>
                                            <p:cond delay="1"/>
                                          </p:stCondLst>
                                        </p:cTn>
                                        <p:tgtEl>
                                          <p:spTgt spid="411"/>
                                        </p:tgtEl>
                                        <p:attrNameLst>
                                          <p:attrName>style.visibility</p:attrName>
                                        </p:attrNameLst>
                                      </p:cBhvr>
                                      <p:to>
                                        <p:strVal val="hidden"/>
                                      </p:to>
                                    </p:set>
                                  </p:childTnLst>
                                </p:cTn>
                              </p:par>
                            </p:childTnLst>
                          </p:cTn>
                        </p:par>
                        <p:par>
                          <p:cTn id="80" fill="hold">
                            <p:stCondLst>
                              <p:cond delay="4008"/>
                            </p:stCondLst>
                            <p:childTnLst>
                              <p:par>
                                <p:cTn id="81" presetID="10" presetClass="entr" presetSubtype="0" fill="hold" nodeType="afterEffect">
                                  <p:stCondLst>
                                    <p:cond delay="0"/>
                                  </p:stCondLst>
                                  <p:childTnLst>
                                    <p:set>
                                      <p:cBhvr>
                                        <p:cTn id="82" dur="1" fill="hold">
                                          <p:stCondLst>
                                            <p:cond delay="0"/>
                                          </p:stCondLst>
                                        </p:cTn>
                                        <p:tgtEl>
                                          <p:spTgt spid="423"/>
                                        </p:tgtEl>
                                        <p:attrNameLst>
                                          <p:attrName>style.visibility</p:attrName>
                                        </p:attrNameLst>
                                      </p:cBhvr>
                                      <p:to>
                                        <p:strVal val="visible"/>
                                      </p:to>
                                    </p:set>
                                    <p:animEffect transition="in" filter="fade">
                                      <p:cBhvr>
                                        <p:cTn id="83" dur="500"/>
                                        <p:tgtEl>
                                          <p:spTgt spid="423"/>
                                        </p:tgtEl>
                                      </p:cBhvr>
                                    </p:animEffect>
                                  </p:childTnLst>
                                </p:cTn>
                              </p:par>
                            </p:childTnLst>
                          </p:cTn>
                        </p:par>
                        <p:par>
                          <p:cTn id="84" fill="hold">
                            <p:stCondLst>
                              <p:cond delay="4508"/>
                            </p:stCondLst>
                            <p:childTnLst>
                              <p:par>
                                <p:cTn id="85" presetID="1" presetClass="entr" presetSubtype="0" fill="hold" nodeType="afterEffect">
                                  <p:stCondLst>
                                    <p:cond delay="0"/>
                                  </p:stCondLst>
                                  <p:childTnLst>
                                    <p:set>
                                      <p:cBhvr>
                                        <p:cTn id="86" dur="1" fill="hold">
                                          <p:stCondLst>
                                            <p:cond delay="0"/>
                                          </p:stCondLst>
                                        </p:cTn>
                                        <p:tgtEl>
                                          <p:spTgt spid="439"/>
                                        </p:tgtEl>
                                        <p:attrNameLst>
                                          <p:attrName>style.visibility</p:attrName>
                                        </p:attrNameLst>
                                      </p:cBhvr>
                                      <p:to>
                                        <p:strVal val="visible"/>
                                      </p:to>
                                    </p:set>
                                  </p:childTnLst>
                                </p:cTn>
                              </p:par>
                              <p:par>
                                <p:cTn id="87" presetID="1" presetClass="exit" presetSubtype="0" fill="hold" nodeType="withEffect">
                                  <p:stCondLst>
                                    <p:cond delay="0"/>
                                  </p:stCondLst>
                                  <p:childTnLst>
                                    <p:set>
                                      <p:cBhvr>
                                        <p:cTn id="88" dur="1" fill="hold">
                                          <p:stCondLst>
                                            <p:cond delay="1"/>
                                          </p:stCondLst>
                                        </p:cTn>
                                        <p:tgtEl>
                                          <p:spTgt spid="423"/>
                                        </p:tgtEl>
                                        <p:attrNameLst>
                                          <p:attrName>style.visibility</p:attrName>
                                        </p:attrNameLst>
                                      </p:cBhvr>
                                      <p:to>
                                        <p:strVal val="hidden"/>
                                      </p:to>
                                    </p:set>
                                  </p:childTnLst>
                                </p:cTn>
                              </p:par>
                            </p:childTnLst>
                          </p:cTn>
                        </p:par>
                        <p:par>
                          <p:cTn id="89" fill="hold">
                            <p:stCondLst>
                              <p:cond delay="4509"/>
                            </p:stCondLst>
                            <p:childTnLst>
                              <p:par>
                                <p:cTn id="90" presetID="10" presetClass="entr" presetSubtype="0" fill="hold" nodeType="afterEffect">
                                  <p:stCondLst>
                                    <p:cond delay="0"/>
                                  </p:stCondLst>
                                  <p:childTnLst>
                                    <p:set>
                                      <p:cBhvr>
                                        <p:cTn id="91" dur="1" fill="hold">
                                          <p:stCondLst>
                                            <p:cond delay="0"/>
                                          </p:stCondLst>
                                        </p:cTn>
                                        <p:tgtEl>
                                          <p:spTgt spid="424"/>
                                        </p:tgtEl>
                                        <p:attrNameLst>
                                          <p:attrName>style.visibility</p:attrName>
                                        </p:attrNameLst>
                                      </p:cBhvr>
                                      <p:to>
                                        <p:strVal val="visible"/>
                                      </p:to>
                                    </p:set>
                                    <p:animEffect transition="in" filter="fade">
                                      <p:cBhvr>
                                        <p:cTn id="92" dur="500"/>
                                        <p:tgtEl>
                                          <p:spTgt spid="424"/>
                                        </p:tgtEl>
                                      </p:cBhvr>
                                    </p:animEffect>
                                  </p:childTnLst>
                                </p:cTn>
                              </p:par>
                            </p:childTnLst>
                          </p:cTn>
                        </p:par>
                        <p:par>
                          <p:cTn id="93" fill="hold">
                            <p:stCondLst>
                              <p:cond delay="5009"/>
                            </p:stCondLst>
                            <p:childTnLst>
                              <p:par>
                                <p:cTn id="94" presetID="1" presetClass="entr" presetSubtype="0" fill="hold" nodeType="afterEffect">
                                  <p:stCondLst>
                                    <p:cond delay="0"/>
                                  </p:stCondLst>
                                  <p:childTnLst>
                                    <p:set>
                                      <p:cBhvr>
                                        <p:cTn id="95" dur="1" fill="hold">
                                          <p:stCondLst>
                                            <p:cond delay="0"/>
                                          </p:stCondLst>
                                        </p:cTn>
                                        <p:tgtEl>
                                          <p:spTgt spid="438"/>
                                        </p:tgtEl>
                                        <p:attrNameLst>
                                          <p:attrName>style.visibility</p:attrName>
                                        </p:attrNameLst>
                                      </p:cBhvr>
                                      <p:to>
                                        <p:strVal val="visible"/>
                                      </p:to>
                                    </p:set>
                                  </p:childTnLst>
                                </p:cTn>
                              </p:par>
                              <p:par>
                                <p:cTn id="96" presetID="1" presetClass="exit" presetSubtype="0" fill="hold" nodeType="withEffect">
                                  <p:stCondLst>
                                    <p:cond delay="0"/>
                                  </p:stCondLst>
                                  <p:childTnLst>
                                    <p:set>
                                      <p:cBhvr>
                                        <p:cTn id="97" dur="1" fill="hold">
                                          <p:stCondLst>
                                            <p:cond delay="1"/>
                                          </p:stCondLst>
                                        </p:cTn>
                                        <p:tgtEl>
                                          <p:spTgt spid="424"/>
                                        </p:tgtEl>
                                        <p:attrNameLst>
                                          <p:attrName>style.visibility</p:attrName>
                                        </p:attrNameLst>
                                      </p:cBhvr>
                                      <p:to>
                                        <p:strVal val="hidden"/>
                                      </p:to>
                                    </p:set>
                                  </p:childTnLst>
                                </p:cTn>
                              </p:par>
                            </p:childTnLst>
                          </p:cTn>
                        </p:par>
                        <p:par>
                          <p:cTn id="98" fill="hold">
                            <p:stCondLst>
                              <p:cond delay="5010"/>
                            </p:stCondLst>
                            <p:childTnLst>
                              <p:par>
                                <p:cTn id="99" presetID="10" presetClass="entr" presetSubtype="0" fill="hold" nodeType="afterEffect">
                                  <p:stCondLst>
                                    <p:cond delay="0"/>
                                  </p:stCondLst>
                                  <p:childTnLst>
                                    <p:set>
                                      <p:cBhvr>
                                        <p:cTn id="100" dur="1" fill="hold">
                                          <p:stCondLst>
                                            <p:cond delay="0"/>
                                          </p:stCondLst>
                                        </p:cTn>
                                        <p:tgtEl>
                                          <p:spTgt spid="425"/>
                                        </p:tgtEl>
                                        <p:attrNameLst>
                                          <p:attrName>style.visibility</p:attrName>
                                        </p:attrNameLst>
                                      </p:cBhvr>
                                      <p:to>
                                        <p:strVal val="visible"/>
                                      </p:to>
                                    </p:set>
                                    <p:animEffect transition="in" filter="fade">
                                      <p:cBhvr>
                                        <p:cTn id="101" dur="500"/>
                                        <p:tgtEl>
                                          <p:spTgt spid="425"/>
                                        </p:tgtEl>
                                      </p:cBhvr>
                                    </p:animEffect>
                                  </p:childTnLst>
                                </p:cTn>
                              </p:par>
                            </p:childTnLst>
                          </p:cTn>
                        </p:par>
                        <p:par>
                          <p:cTn id="102" fill="hold">
                            <p:stCondLst>
                              <p:cond delay="5510"/>
                            </p:stCondLst>
                            <p:childTnLst>
                              <p:par>
                                <p:cTn id="103" presetID="1" presetClass="entr" presetSubtype="0" fill="hold" nodeType="afterEffect">
                                  <p:stCondLst>
                                    <p:cond delay="0"/>
                                  </p:stCondLst>
                                  <p:childTnLst>
                                    <p:set>
                                      <p:cBhvr>
                                        <p:cTn id="104" dur="1" fill="hold">
                                          <p:stCondLst>
                                            <p:cond delay="0"/>
                                          </p:stCondLst>
                                        </p:cTn>
                                        <p:tgtEl>
                                          <p:spTgt spid="443"/>
                                        </p:tgtEl>
                                        <p:attrNameLst>
                                          <p:attrName>style.visibility</p:attrName>
                                        </p:attrNameLst>
                                      </p:cBhvr>
                                      <p:to>
                                        <p:strVal val="visible"/>
                                      </p:to>
                                    </p:set>
                                  </p:childTnLst>
                                </p:cTn>
                              </p:par>
                              <p:par>
                                <p:cTn id="105" presetID="1" presetClass="exit" presetSubtype="0" fill="hold" nodeType="withEffect">
                                  <p:stCondLst>
                                    <p:cond delay="0"/>
                                  </p:stCondLst>
                                  <p:childTnLst>
                                    <p:set>
                                      <p:cBhvr>
                                        <p:cTn id="106" dur="1" fill="hold">
                                          <p:stCondLst>
                                            <p:cond delay="1"/>
                                          </p:stCondLst>
                                        </p:cTn>
                                        <p:tgtEl>
                                          <p:spTgt spid="425"/>
                                        </p:tgtEl>
                                        <p:attrNameLst>
                                          <p:attrName>style.visibility</p:attrName>
                                        </p:attrNameLst>
                                      </p:cBhvr>
                                      <p:to>
                                        <p:strVal val="hidden"/>
                                      </p:to>
                                    </p:set>
                                  </p:childTnLst>
                                </p:cTn>
                              </p:par>
                            </p:childTnLst>
                          </p:cTn>
                        </p:par>
                        <p:par>
                          <p:cTn id="107" fill="hold">
                            <p:stCondLst>
                              <p:cond delay="5511"/>
                            </p:stCondLst>
                            <p:childTnLst>
                              <p:par>
                                <p:cTn id="108" presetID="10" presetClass="entr" presetSubtype="0" fill="hold" nodeType="afterEffect">
                                  <p:stCondLst>
                                    <p:cond delay="0"/>
                                  </p:stCondLst>
                                  <p:childTnLst>
                                    <p:set>
                                      <p:cBhvr>
                                        <p:cTn id="109" dur="1" fill="hold">
                                          <p:stCondLst>
                                            <p:cond delay="0"/>
                                          </p:stCondLst>
                                        </p:cTn>
                                        <p:tgtEl>
                                          <p:spTgt spid="426"/>
                                        </p:tgtEl>
                                        <p:attrNameLst>
                                          <p:attrName>style.visibility</p:attrName>
                                        </p:attrNameLst>
                                      </p:cBhvr>
                                      <p:to>
                                        <p:strVal val="visible"/>
                                      </p:to>
                                    </p:set>
                                    <p:animEffect transition="in" filter="fade">
                                      <p:cBhvr>
                                        <p:cTn id="110" dur="500"/>
                                        <p:tgtEl>
                                          <p:spTgt spid="426"/>
                                        </p:tgtEl>
                                      </p:cBhvr>
                                    </p:animEffect>
                                  </p:childTnLst>
                                </p:cTn>
                              </p:par>
                            </p:childTnLst>
                          </p:cTn>
                        </p:par>
                        <p:par>
                          <p:cTn id="111" fill="hold">
                            <p:stCondLst>
                              <p:cond delay="6011"/>
                            </p:stCondLst>
                            <p:childTnLst>
                              <p:par>
                                <p:cTn id="112" presetID="1" presetClass="entr" presetSubtype="0" fill="hold" nodeType="afterEffect">
                                  <p:stCondLst>
                                    <p:cond delay="0"/>
                                  </p:stCondLst>
                                  <p:childTnLst>
                                    <p:set>
                                      <p:cBhvr>
                                        <p:cTn id="113" dur="1" fill="hold">
                                          <p:stCondLst>
                                            <p:cond delay="0"/>
                                          </p:stCondLst>
                                        </p:cTn>
                                        <p:tgtEl>
                                          <p:spTgt spid="445"/>
                                        </p:tgtEl>
                                        <p:attrNameLst>
                                          <p:attrName>style.visibility</p:attrName>
                                        </p:attrNameLst>
                                      </p:cBhvr>
                                      <p:to>
                                        <p:strVal val="visible"/>
                                      </p:to>
                                    </p:set>
                                  </p:childTnLst>
                                </p:cTn>
                              </p:par>
                              <p:par>
                                <p:cTn id="114" presetID="1" presetClass="exit" presetSubtype="0" fill="hold" nodeType="withEffect">
                                  <p:stCondLst>
                                    <p:cond delay="0"/>
                                  </p:stCondLst>
                                  <p:childTnLst>
                                    <p:set>
                                      <p:cBhvr>
                                        <p:cTn id="115" dur="1" fill="hold">
                                          <p:stCondLst>
                                            <p:cond delay="1"/>
                                          </p:stCondLst>
                                        </p:cTn>
                                        <p:tgtEl>
                                          <p:spTgt spid="426"/>
                                        </p:tgtEl>
                                        <p:attrNameLst>
                                          <p:attrName>style.visibility</p:attrName>
                                        </p:attrNameLst>
                                      </p:cBhvr>
                                      <p:to>
                                        <p:strVal val="hidden"/>
                                      </p:to>
                                    </p:set>
                                  </p:childTnLst>
                                </p:cTn>
                              </p:par>
                            </p:childTnLst>
                          </p:cTn>
                        </p:par>
                        <p:par>
                          <p:cTn id="116" fill="hold">
                            <p:stCondLst>
                              <p:cond delay="6012"/>
                            </p:stCondLst>
                            <p:childTnLst>
                              <p:par>
                                <p:cTn id="117" presetID="10" presetClass="entr" presetSubtype="0" fill="hold" nodeType="afterEffect">
                                  <p:stCondLst>
                                    <p:cond delay="0"/>
                                  </p:stCondLst>
                                  <p:childTnLst>
                                    <p:set>
                                      <p:cBhvr>
                                        <p:cTn id="118" dur="1" fill="hold">
                                          <p:stCondLst>
                                            <p:cond delay="0"/>
                                          </p:stCondLst>
                                        </p:cTn>
                                        <p:tgtEl>
                                          <p:spTgt spid="427"/>
                                        </p:tgtEl>
                                        <p:attrNameLst>
                                          <p:attrName>style.visibility</p:attrName>
                                        </p:attrNameLst>
                                      </p:cBhvr>
                                      <p:to>
                                        <p:strVal val="visible"/>
                                      </p:to>
                                    </p:set>
                                    <p:animEffect transition="in" filter="fade">
                                      <p:cBhvr>
                                        <p:cTn id="119" dur="500"/>
                                        <p:tgtEl>
                                          <p:spTgt spid="427"/>
                                        </p:tgtEl>
                                      </p:cBhvr>
                                    </p:animEffect>
                                  </p:childTnLst>
                                </p:cTn>
                              </p:par>
                            </p:childTnLst>
                          </p:cTn>
                        </p:par>
                        <p:par>
                          <p:cTn id="120" fill="hold">
                            <p:stCondLst>
                              <p:cond delay="6512"/>
                            </p:stCondLst>
                            <p:childTnLst>
                              <p:par>
                                <p:cTn id="121" presetID="1" presetClass="entr" presetSubtype="0" fill="hold" nodeType="afterEffect">
                                  <p:stCondLst>
                                    <p:cond delay="0"/>
                                  </p:stCondLst>
                                  <p:childTnLst>
                                    <p:set>
                                      <p:cBhvr>
                                        <p:cTn id="122" dur="1" fill="hold">
                                          <p:stCondLst>
                                            <p:cond delay="0"/>
                                          </p:stCondLst>
                                        </p:cTn>
                                        <p:tgtEl>
                                          <p:spTgt spid="431"/>
                                        </p:tgtEl>
                                        <p:attrNameLst>
                                          <p:attrName>style.visibility</p:attrName>
                                        </p:attrNameLst>
                                      </p:cBhvr>
                                      <p:to>
                                        <p:strVal val="visible"/>
                                      </p:to>
                                    </p:set>
                                  </p:childTnLst>
                                </p:cTn>
                              </p:par>
                              <p:par>
                                <p:cTn id="123" presetID="1" presetClass="exit" presetSubtype="0" fill="hold" nodeType="withEffect">
                                  <p:stCondLst>
                                    <p:cond delay="0"/>
                                  </p:stCondLst>
                                  <p:childTnLst>
                                    <p:set>
                                      <p:cBhvr>
                                        <p:cTn id="124" dur="1" fill="hold">
                                          <p:stCondLst>
                                            <p:cond delay="1"/>
                                          </p:stCondLst>
                                        </p:cTn>
                                        <p:tgtEl>
                                          <p:spTgt spid="427"/>
                                        </p:tgtEl>
                                        <p:attrNameLst>
                                          <p:attrName>style.visibility</p:attrName>
                                        </p:attrNameLst>
                                      </p:cBhvr>
                                      <p:to>
                                        <p:strVal val="hidden"/>
                                      </p:to>
                                    </p:set>
                                  </p:childTnLst>
                                </p:cTn>
                              </p:par>
                            </p:childTnLst>
                          </p:cTn>
                        </p:par>
                        <p:par>
                          <p:cTn id="125" fill="hold">
                            <p:stCondLst>
                              <p:cond delay="6513"/>
                            </p:stCondLst>
                            <p:childTnLst>
                              <p:par>
                                <p:cTn id="126" presetID="10" presetClass="entr" presetSubtype="0" fill="hold" nodeType="afterEffect">
                                  <p:stCondLst>
                                    <p:cond delay="0"/>
                                  </p:stCondLst>
                                  <p:childTnLst>
                                    <p:set>
                                      <p:cBhvr>
                                        <p:cTn id="127" dur="1" fill="hold">
                                          <p:stCondLst>
                                            <p:cond delay="0"/>
                                          </p:stCondLst>
                                        </p:cTn>
                                        <p:tgtEl>
                                          <p:spTgt spid="428"/>
                                        </p:tgtEl>
                                        <p:attrNameLst>
                                          <p:attrName>style.visibility</p:attrName>
                                        </p:attrNameLst>
                                      </p:cBhvr>
                                      <p:to>
                                        <p:strVal val="visible"/>
                                      </p:to>
                                    </p:set>
                                    <p:animEffect transition="in" filter="fade">
                                      <p:cBhvr>
                                        <p:cTn id="128" dur="500"/>
                                        <p:tgtEl>
                                          <p:spTgt spid="428"/>
                                        </p:tgtEl>
                                      </p:cBhvr>
                                    </p:animEffect>
                                  </p:childTnLst>
                                </p:cTn>
                              </p:par>
                            </p:childTnLst>
                          </p:cTn>
                        </p:par>
                        <p:par>
                          <p:cTn id="129" fill="hold">
                            <p:stCondLst>
                              <p:cond delay="7013"/>
                            </p:stCondLst>
                            <p:childTnLst>
                              <p:par>
                                <p:cTn id="130" presetID="1" presetClass="entr" presetSubtype="0" fill="hold" nodeType="afterEffect">
                                  <p:stCondLst>
                                    <p:cond delay="0"/>
                                  </p:stCondLst>
                                  <p:childTnLst>
                                    <p:set>
                                      <p:cBhvr>
                                        <p:cTn id="131" dur="1" fill="hold">
                                          <p:stCondLst>
                                            <p:cond delay="0"/>
                                          </p:stCondLst>
                                        </p:cTn>
                                        <p:tgtEl>
                                          <p:spTgt spid="433"/>
                                        </p:tgtEl>
                                        <p:attrNameLst>
                                          <p:attrName>style.visibility</p:attrName>
                                        </p:attrNameLst>
                                      </p:cBhvr>
                                      <p:to>
                                        <p:strVal val="visible"/>
                                      </p:to>
                                    </p:set>
                                  </p:childTnLst>
                                </p:cTn>
                              </p:par>
                              <p:par>
                                <p:cTn id="132" presetID="1" presetClass="exit" presetSubtype="0" fill="hold" nodeType="withEffect">
                                  <p:stCondLst>
                                    <p:cond delay="0"/>
                                  </p:stCondLst>
                                  <p:childTnLst>
                                    <p:set>
                                      <p:cBhvr>
                                        <p:cTn id="133" dur="1" fill="hold">
                                          <p:stCondLst>
                                            <p:cond delay="1"/>
                                          </p:stCondLst>
                                        </p:cTn>
                                        <p:tgtEl>
                                          <p:spTgt spid="428"/>
                                        </p:tgtEl>
                                        <p:attrNameLst>
                                          <p:attrName>style.visibility</p:attrName>
                                        </p:attrNameLst>
                                      </p:cBhvr>
                                      <p:to>
                                        <p:strVal val="hidden"/>
                                      </p:to>
                                    </p:set>
                                  </p:childTnLst>
                                </p:cTn>
                              </p:par>
                            </p:childTnLst>
                          </p:cTn>
                        </p:par>
                        <p:par>
                          <p:cTn id="134" fill="hold">
                            <p:stCondLst>
                              <p:cond delay="7014"/>
                            </p:stCondLst>
                            <p:childTnLst>
                              <p:par>
                                <p:cTn id="135" presetID="10" presetClass="entr" presetSubtype="0" fill="hold" nodeType="afterEffect">
                                  <p:stCondLst>
                                    <p:cond delay="0"/>
                                  </p:stCondLst>
                                  <p:childTnLst>
                                    <p:set>
                                      <p:cBhvr>
                                        <p:cTn id="136" dur="1" fill="hold">
                                          <p:stCondLst>
                                            <p:cond delay="0"/>
                                          </p:stCondLst>
                                        </p:cTn>
                                        <p:tgtEl>
                                          <p:spTgt spid="429"/>
                                        </p:tgtEl>
                                        <p:attrNameLst>
                                          <p:attrName>style.visibility</p:attrName>
                                        </p:attrNameLst>
                                      </p:cBhvr>
                                      <p:to>
                                        <p:strVal val="visible"/>
                                      </p:to>
                                    </p:set>
                                    <p:animEffect transition="in" filter="fade">
                                      <p:cBhvr>
                                        <p:cTn id="137" dur="500"/>
                                        <p:tgtEl>
                                          <p:spTgt spid="429"/>
                                        </p:tgtEl>
                                      </p:cBhvr>
                                    </p:animEffect>
                                  </p:childTnLst>
                                </p:cTn>
                              </p:par>
                            </p:childTnLst>
                          </p:cTn>
                        </p:par>
                        <p:par>
                          <p:cTn id="138" fill="hold">
                            <p:stCondLst>
                              <p:cond delay="7514"/>
                            </p:stCondLst>
                            <p:childTnLst>
                              <p:par>
                                <p:cTn id="139" presetID="1" presetClass="entr" presetSubtype="0" fill="hold" nodeType="afterEffect">
                                  <p:stCondLst>
                                    <p:cond delay="0"/>
                                  </p:stCondLst>
                                  <p:childTnLst>
                                    <p:set>
                                      <p:cBhvr>
                                        <p:cTn id="140" dur="1" fill="hold">
                                          <p:stCondLst>
                                            <p:cond delay="0"/>
                                          </p:stCondLst>
                                        </p:cTn>
                                        <p:tgtEl>
                                          <p:spTgt spid="434"/>
                                        </p:tgtEl>
                                        <p:attrNameLst>
                                          <p:attrName>style.visibility</p:attrName>
                                        </p:attrNameLst>
                                      </p:cBhvr>
                                      <p:to>
                                        <p:strVal val="visible"/>
                                      </p:to>
                                    </p:set>
                                  </p:childTnLst>
                                </p:cTn>
                              </p:par>
                              <p:par>
                                <p:cTn id="141" presetID="1" presetClass="exit" presetSubtype="0" fill="hold" nodeType="withEffect">
                                  <p:stCondLst>
                                    <p:cond delay="0"/>
                                  </p:stCondLst>
                                  <p:childTnLst>
                                    <p:set>
                                      <p:cBhvr>
                                        <p:cTn id="142" dur="1" fill="hold">
                                          <p:stCondLst>
                                            <p:cond delay="1"/>
                                          </p:stCondLst>
                                        </p:cTn>
                                        <p:tgtEl>
                                          <p:spTgt spid="429"/>
                                        </p:tgtEl>
                                        <p:attrNameLst>
                                          <p:attrName>style.visibility</p:attrName>
                                        </p:attrNameLst>
                                      </p:cBhvr>
                                      <p:to>
                                        <p:strVal val="hidden"/>
                                      </p:to>
                                    </p:set>
                                  </p:childTnLst>
                                </p:cTn>
                              </p:par>
                            </p:childTnLst>
                          </p:cTn>
                        </p:par>
                        <p:par>
                          <p:cTn id="143" fill="hold">
                            <p:stCondLst>
                              <p:cond delay="7515"/>
                            </p:stCondLst>
                            <p:childTnLst>
                              <p:par>
                                <p:cTn id="144" presetID="10" presetClass="entr" presetSubtype="0" fill="hold" nodeType="afterEffect">
                                  <p:stCondLst>
                                    <p:cond delay="0"/>
                                  </p:stCondLst>
                                  <p:childTnLst>
                                    <p:set>
                                      <p:cBhvr>
                                        <p:cTn id="145" dur="1" fill="hold">
                                          <p:stCondLst>
                                            <p:cond delay="0"/>
                                          </p:stCondLst>
                                        </p:cTn>
                                        <p:tgtEl>
                                          <p:spTgt spid="430"/>
                                        </p:tgtEl>
                                        <p:attrNameLst>
                                          <p:attrName>style.visibility</p:attrName>
                                        </p:attrNameLst>
                                      </p:cBhvr>
                                      <p:to>
                                        <p:strVal val="visible"/>
                                      </p:to>
                                    </p:set>
                                    <p:animEffect transition="in" filter="fade">
                                      <p:cBhvr>
                                        <p:cTn id="146" dur="500"/>
                                        <p:tgtEl>
                                          <p:spTgt spid="430"/>
                                        </p:tgtEl>
                                      </p:cBhvr>
                                    </p:animEffect>
                                  </p:childTnLst>
                                </p:cTn>
                              </p:par>
                            </p:childTnLst>
                          </p:cTn>
                        </p:par>
                        <p:par>
                          <p:cTn id="147" fill="hold">
                            <p:stCondLst>
                              <p:cond delay="8015"/>
                            </p:stCondLst>
                            <p:childTnLst>
                              <p:par>
                                <p:cTn id="148" presetID="1" presetClass="entr" presetSubtype="0" fill="hold" nodeType="afterEffect">
                                  <p:stCondLst>
                                    <p:cond delay="0"/>
                                  </p:stCondLst>
                                  <p:childTnLst>
                                    <p:set>
                                      <p:cBhvr>
                                        <p:cTn id="149" dur="1" fill="hold">
                                          <p:stCondLst>
                                            <p:cond delay="0"/>
                                          </p:stCondLst>
                                        </p:cTn>
                                        <p:tgtEl>
                                          <p:spTgt spid="444"/>
                                        </p:tgtEl>
                                        <p:attrNameLst>
                                          <p:attrName>style.visibility</p:attrName>
                                        </p:attrNameLst>
                                      </p:cBhvr>
                                      <p:to>
                                        <p:strVal val="visible"/>
                                      </p:to>
                                    </p:set>
                                  </p:childTnLst>
                                </p:cTn>
                              </p:par>
                              <p:par>
                                <p:cTn id="150" presetID="1" presetClass="exit" presetSubtype="0" fill="hold" nodeType="withEffect">
                                  <p:stCondLst>
                                    <p:cond delay="0"/>
                                  </p:stCondLst>
                                  <p:childTnLst>
                                    <p:set>
                                      <p:cBhvr>
                                        <p:cTn id="151" dur="1" fill="hold">
                                          <p:stCondLst>
                                            <p:cond delay="1"/>
                                          </p:stCondLst>
                                        </p:cTn>
                                        <p:tgtEl>
                                          <p:spTgt spid="430"/>
                                        </p:tgtEl>
                                        <p:attrNameLst>
                                          <p:attrName>style.visibility</p:attrName>
                                        </p:attrNameLst>
                                      </p:cBhvr>
                                      <p:to>
                                        <p:strVal val="hidden"/>
                                      </p:to>
                                    </p:se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nodeType="clickEffect">
                                  <p:stCondLst>
                                    <p:cond delay="0"/>
                                  </p:stCondLst>
                                  <p:childTnLst>
                                    <p:set>
                                      <p:cBhvr>
                                        <p:cTn id="155" dur="1" fill="hold">
                                          <p:stCondLst>
                                            <p:cond delay="0"/>
                                          </p:stCondLst>
                                        </p:cTn>
                                        <p:tgtEl>
                                          <p:spTgt spid="462"/>
                                        </p:tgtEl>
                                        <p:attrNameLst>
                                          <p:attrName>style.visibility</p:attrName>
                                        </p:attrNameLst>
                                      </p:cBhvr>
                                      <p:to>
                                        <p:strVal val="visible"/>
                                      </p:to>
                                    </p:set>
                                  </p:childTnLst>
                                </p:cTn>
                              </p:par>
                              <p:par>
                                <p:cTn id="156" presetID="1" presetClass="entr" presetSubtype="0" fill="hold" nodeType="withEffect">
                                  <p:stCondLst>
                                    <p:cond delay="0"/>
                                  </p:stCondLst>
                                  <p:childTnLst>
                                    <p:set>
                                      <p:cBhvr>
                                        <p:cTn id="157" dur="1" fill="hold">
                                          <p:stCondLst>
                                            <p:cond delay="0"/>
                                          </p:stCondLst>
                                        </p:cTn>
                                        <p:tgtEl>
                                          <p:spTgt spid="448"/>
                                        </p:tgtEl>
                                        <p:attrNameLst>
                                          <p:attrName>style.visibility</p:attrName>
                                        </p:attrNameLst>
                                      </p:cBhvr>
                                      <p:to>
                                        <p:strVal val="visible"/>
                                      </p:to>
                                    </p:set>
                                  </p:childTnLst>
                                </p:cTn>
                              </p:par>
                              <p:par>
                                <p:cTn id="158" presetID="1" presetClass="entr" presetSubtype="0" fill="hold" nodeType="withEffect">
                                  <p:stCondLst>
                                    <p:cond delay="0"/>
                                  </p:stCondLst>
                                  <p:childTnLst>
                                    <p:set>
                                      <p:cBhvr>
                                        <p:cTn id="159" dur="1" fill="hold">
                                          <p:stCondLst>
                                            <p:cond delay="0"/>
                                          </p:stCondLst>
                                        </p:cTn>
                                        <p:tgtEl>
                                          <p:spTgt spid="449"/>
                                        </p:tgtEl>
                                        <p:attrNameLst>
                                          <p:attrName>style.visibility</p:attrName>
                                        </p:attrNameLst>
                                      </p:cBhvr>
                                      <p:to>
                                        <p:strVal val="visible"/>
                                      </p:to>
                                    </p:set>
                                  </p:childTnLst>
                                </p:cTn>
                              </p:par>
                              <p:par>
                                <p:cTn id="160" presetID="1" presetClass="entr" presetSubtype="0" fill="hold" nodeType="withEffect">
                                  <p:stCondLst>
                                    <p:cond delay="0"/>
                                  </p:stCondLst>
                                  <p:childTnLst>
                                    <p:set>
                                      <p:cBhvr>
                                        <p:cTn id="161" dur="1" fill="hold">
                                          <p:stCondLst>
                                            <p:cond delay="0"/>
                                          </p:stCondLst>
                                        </p:cTn>
                                        <p:tgtEl>
                                          <p:spTgt spid="450"/>
                                        </p:tgtEl>
                                        <p:attrNameLst>
                                          <p:attrName>style.visibility</p:attrName>
                                        </p:attrNameLst>
                                      </p:cBhvr>
                                      <p:to>
                                        <p:strVal val="visible"/>
                                      </p:to>
                                    </p:set>
                                  </p:childTnLst>
                                </p:cTn>
                              </p:par>
                              <p:par>
                                <p:cTn id="162" presetID="1" presetClass="entr" presetSubtype="0" fill="hold" nodeType="withEffect">
                                  <p:stCondLst>
                                    <p:cond delay="0"/>
                                  </p:stCondLst>
                                  <p:childTnLst>
                                    <p:set>
                                      <p:cBhvr>
                                        <p:cTn id="163" dur="1" fill="hold">
                                          <p:stCondLst>
                                            <p:cond delay="0"/>
                                          </p:stCondLst>
                                        </p:cTn>
                                        <p:tgtEl>
                                          <p:spTgt spid="454"/>
                                        </p:tgtEl>
                                        <p:attrNameLst>
                                          <p:attrName>style.visibility</p:attrName>
                                        </p:attrNameLst>
                                      </p:cBhvr>
                                      <p:to>
                                        <p:strVal val="visible"/>
                                      </p:to>
                                    </p:set>
                                  </p:childTnLst>
                                </p:cTn>
                              </p:par>
                              <p:par>
                                <p:cTn id="164" presetID="1" presetClass="entr" presetSubtype="0" fill="hold" nodeType="withEffect">
                                  <p:stCondLst>
                                    <p:cond delay="0"/>
                                  </p:stCondLst>
                                  <p:childTnLst>
                                    <p:set>
                                      <p:cBhvr>
                                        <p:cTn id="165" dur="1" fill="hold">
                                          <p:stCondLst>
                                            <p:cond delay="0"/>
                                          </p:stCondLst>
                                        </p:cTn>
                                        <p:tgtEl>
                                          <p:spTgt spid="461"/>
                                        </p:tgtEl>
                                        <p:attrNameLst>
                                          <p:attrName>style.visibility</p:attrName>
                                        </p:attrNameLst>
                                      </p:cBhvr>
                                      <p:to>
                                        <p:strVal val="visible"/>
                                      </p:to>
                                    </p:set>
                                  </p:childTnLst>
                                </p:cTn>
                              </p:par>
                              <p:par>
                                <p:cTn id="166" presetID="1" presetClass="entr" presetSubtype="0" fill="hold" nodeType="withEffect">
                                  <p:stCondLst>
                                    <p:cond delay="0"/>
                                  </p:stCondLst>
                                  <p:childTnLst>
                                    <p:set>
                                      <p:cBhvr>
                                        <p:cTn id="167" dur="1" fill="hold">
                                          <p:stCondLst>
                                            <p:cond delay="0"/>
                                          </p:stCondLst>
                                        </p:cTn>
                                        <p:tgtEl>
                                          <p:spTgt spid="452"/>
                                        </p:tgtEl>
                                        <p:attrNameLst>
                                          <p:attrName>style.visibility</p:attrName>
                                        </p:attrNameLst>
                                      </p:cBhvr>
                                      <p:to>
                                        <p:strVal val="visible"/>
                                      </p:to>
                                    </p:set>
                                  </p:childTnLst>
                                </p:cTn>
                              </p:par>
                              <p:par>
                                <p:cTn id="168" presetID="1" presetClass="entr" presetSubtype="0" fill="hold" nodeType="withEffect">
                                  <p:stCondLst>
                                    <p:cond delay="0"/>
                                  </p:stCondLst>
                                  <p:childTnLst>
                                    <p:set>
                                      <p:cBhvr>
                                        <p:cTn id="169" dur="1" fill="hold">
                                          <p:stCondLst>
                                            <p:cond delay="0"/>
                                          </p:stCondLst>
                                        </p:cTn>
                                        <p:tgtEl>
                                          <p:spTgt spid="451"/>
                                        </p:tgtEl>
                                        <p:attrNameLst>
                                          <p:attrName>style.visibility</p:attrName>
                                        </p:attrNameLst>
                                      </p:cBhvr>
                                      <p:to>
                                        <p:strVal val="visible"/>
                                      </p:to>
                                    </p:set>
                                  </p:childTnLst>
                                </p:cTn>
                              </p:par>
                              <p:par>
                                <p:cTn id="170" presetID="1" presetClass="entr" presetSubtype="0" fill="hold" nodeType="withEffect">
                                  <p:stCondLst>
                                    <p:cond delay="0"/>
                                  </p:stCondLst>
                                  <p:childTnLst>
                                    <p:set>
                                      <p:cBhvr>
                                        <p:cTn id="171" dur="1" fill="hold">
                                          <p:stCondLst>
                                            <p:cond delay="0"/>
                                          </p:stCondLst>
                                        </p:cTn>
                                        <p:tgtEl>
                                          <p:spTgt spid="453"/>
                                        </p:tgtEl>
                                        <p:attrNameLst>
                                          <p:attrName>style.visibility</p:attrName>
                                        </p:attrNameLst>
                                      </p:cBhvr>
                                      <p:to>
                                        <p:strVal val="visible"/>
                                      </p:to>
                                    </p:set>
                                  </p:childTnLst>
                                </p:cTn>
                              </p:par>
                              <p:par>
                                <p:cTn id="172" presetID="1" presetClass="entr" presetSubtype="0" fill="hold" nodeType="withEffect">
                                  <p:stCondLst>
                                    <p:cond delay="0"/>
                                  </p:stCondLst>
                                  <p:childTnLst>
                                    <p:set>
                                      <p:cBhvr>
                                        <p:cTn id="173" dur="1" fill="hold">
                                          <p:stCondLst>
                                            <p:cond delay="0"/>
                                          </p:stCondLst>
                                        </p:cTn>
                                        <p:tgtEl>
                                          <p:spTgt spid="455"/>
                                        </p:tgtEl>
                                        <p:attrNameLst>
                                          <p:attrName>style.visibility</p:attrName>
                                        </p:attrNameLst>
                                      </p:cBhvr>
                                      <p:to>
                                        <p:strVal val="visible"/>
                                      </p:to>
                                    </p:set>
                                  </p:childTnLst>
                                </p:cTn>
                              </p:par>
                              <p:par>
                                <p:cTn id="174" presetID="1" presetClass="entr" presetSubtype="0" fill="hold" nodeType="withEffect">
                                  <p:stCondLst>
                                    <p:cond delay="0"/>
                                  </p:stCondLst>
                                  <p:childTnLst>
                                    <p:set>
                                      <p:cBhvr>
                                        <p:cTn id="175" dur="1" fill="hold">
                                          <p:stCondLst>
                                            <p:cond delay="0"/>
                                          </p:stCondLst>
                                        </p:cTn>
                                        <p:tgtEl>
                                          <p:spTgt spid="456"/>
                                        </p:tgtEl>
                                        <p:attrNameLst>
                                          <p:attrName>style.visibility</p:attrName>
                                        </p:attrNameLst>
                                      </p:cBhvr>
                                      <p:to>
                                        <p:strVal val="visible"/>
                                      </p:to>
                                    </p:set>
                                  </p:childTnLst>
                                </p:cTn>
                              </p:par>
                              <p:par>
                                <p:cTn id="176" presetID="1" presetClass="entr" presetSubtype="0" fill="hold" nodeType="withEffect">
                                  <p:stCondLst>
                                    <p:cond delay="0"/>
                                  </p:stCondLst>
                                  <p:childTnLst>
                                    <p:set>
                                      <p:cBhvr>
                                        <p:cTn id="177" dur="1" fill="hold">
                                          <p:stCondLst>
                                            <p:cond delay="0"/>
                                          </p:stCondLst>
                                        </p:cTn>
                                        <p:tgtEl>
                                          <p:spTgt spid="459"/>
                                        </p:tgtEl>
                                        <p:attrNameLst>
                                          <p:attrName>style.visibility</p:attrName>
                                        </p:attrNameLst>
                                      </p:cBhvr>
                                      <p:to>
                                        <p:strVal val="visible"/>
                                      </p:to>
                                    </p:set>
                                  </p:childTnLst>
                                </p:cTn>
                              </p:par>
                              <p:par>
                                <p:cTn id="178" presetID="1" presetClass="entr" presetSubtype="0" fill="hold" nodeType="withEffect">
                                  <p:stCondLst>
                                    <p:cond delay="0"/>
                                  </p:stCondLst>
                                  <p:childTnLst>
                                    <p:set>
                                      <p:cBhvr>
                                        <p:cTn id="179" dur="1" fill="hold">
                                          <p:stCondLst>
                                            <p:cond delay="0"/>
                                          </p:stCondLst>
                                        </p:cTn>
                                        <p:tgtEl>
                                          <p:spTgt spid="458"/>
                                        </p:tgtEl>
                                        <p:attrNameLst>
                                          <p:attrName>style.visibility</p:attrName>
                                        </p:attrNameLst>
                                      </p:cBhvr>
                                      <p:to>
                                        <p:strVal val="visible"/>
                                      </p:to>
                                    </p:set>
                                  </p:childTnLst>
                                </p:cTn>
                              </p:par>
                              <p:par>
                                <p:cTn id="180" presetID="1" presetClass="entr" presetSubtype="0" fill="hold" nodeType="withEffect">
                                  <p:stCondLst>
                                    <p:cond delay="0"/>
                                  </p:stCondLst>
                                  <p:childTnLst>
                                    <p:set>
                                      <p:cBhvr>
                                        <p:cTn id="181" dur="1" fill="hold">
                                          <p:stCondLst>
                                            <p:cond delay="0"/>
                                          </p:stCondLst>
                                        </p:cTn>
                                        <p:tgtEl>
                                          <p:spTgt spid="457"/>
                                        </p:tgtEl>
                                        <p:attrNameLst>
                                          <p:attrName>style.visibility</p:attrName>
                                        </p:attrNameLst>
                                      </p:cBhvr>
                                      <p:to>
                                        <p:strVal val="visible"/>
                                      </p:to>
                                    </p:set>
                                  </p:childTnLst>
                                </p:cTn>
                              </p:par>
                              <p:par>
                                <p:cTn id="182" presetID="1" presetClass="entr" presetSubtype="0" fill="hold" nodeType="withEffect">
                                  <p:stCondLst>
                                    <p:cond delay="0"/>
                                  </p:stCondLst>
                                  <p:childTnLst>
                                    <p:set>
                                      <p:cBhvr>
                                        <p:cTn id="183" dur="1" fill="hold">
                                          <p:stCondLst>
                                            <p:cond delay="0"/>
                                          </p:stCondLst>
                                        </p:cTn>
                                        <p:tgtEl>
                                          <p:spTgt spid="460"/>
                                        </p:tgtEl>
                                        <p:attrNameLst>
                                          <p:attrName>style.visibility</p:attrName>
                                        </p:attrNameLst>
                                      </p:cBhvr>
                                      <p:to>
                                        <p:strVal val="visible"/>
                                      </p:to>
                                    </p:set>
                                  </p:childTnLst>
                                </p:cTn>
                              </p:par>
                              <p:par>
                                <p:cTn id="184" presetID="1" presetClass="entr" presetSubtype="0" fill="hold" nodeType="withEffect">
                                  <p:stCondLst>
                                    <p:cond delay="0"/>
                                  </p:stCondLst>
                                  <p:childTnLst>
                                    <p:set>
                                      <p:cBhvr>
                                        <p:cTn id="185" dur="1" fill="hold">
                                          <p:stCondLst>
                                            <p:cond delay="0"/>
                                          </p:stCondLst>
                                        </p:cTn>
                                        <p:tgtEl>
                                          <p:spTgt spid="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27"/>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t>What is a Shard Key?</a:t>
            </a:r>
          </a:p>
        </p:txBody>
      </p:sp>
      <p:sp>
        <p:nvSpPr>
          <p:cNvPr id="469" name="Google Shape;469;p27"/>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t>Single Partition</a:t>
            </a:r>
            <a:endParaRPr dirty="0"/>
          </a:p>
        </p:txBody>
      </p:sp>
      <p:graphicFrame>
        <p:nvGraphicFramePr>
          <p:cNvPr id="470" name="Google Shape;470;p27"/>
          <p:cNvGraphicFramePr/>
          <p:nvPr>
            <p:extLst>
              <p:ext uri="{D42A27DB-BD31-4B8C-83A1-F6EECF244321}">
                <p14:modId xmlns:p14="http://schemas.microsoft.com/office/powerpoint/2010/main" val="878014858"/>
              </p:ext>
            </p:extLst>
          </p:nvPr>
        </p:nvGraphicFramePr>
        <p:xfrm>
          <a:off x="7085552" y="999002"/>
          <a:ext cx="1902800" cy="2850050"/>
        </p:xfrm>
        <a:graphic>
          <a:graphicData uri="http://schemas.openxmlformats.org/drawingml/2006/table">
            <a:tbl>
              <a:tblPr firstRow="1">
                <a:noFill/>
                <a:tableStyleId>{813141CA-C339-45CF-8CDA-359FC5597486}</a:tableStyleId>
              </a:tblPr>
              <a:tblGrid>
                <a:gridCol w="416025">
                  <a:extLst>
                    <a:ext uri="{9D8B030D-6E8A-4147-A177-3AD203B41FA5}">
                      <a16:colId xmlns:a16="http://schemas.microsoft.com/office/drawing/2014/main" val="20000"/>
                    </a:ext>
                  </a:extLst>
                </a:gridCol>
                <a:gridCol w="561950">
                  <a:extLst>
                    <a:ext uri="{9D8B030D-6E8A-4147-A177-3AD203B41FA5}">
                      <a16:colId xmlns:a16="http://schemas.microsoft.com/office/drawing/2014/main" val="20001"/>
                    </a:ext>
                  </a:extLst>
                </a:gridCol>
                <a:gridCol w="508800">
                  <a:extLst>
                    <a:ext uri="{9D8B030D-6E8A-4147-A177-3AD203B41FA5}">
                      <a16:colId xmlns:a16="http://schemas.microsoft.com/office/drawing/2014/main" val="20002"/>
                    </a:ext>
                  </a:extLst>
                </a:gridCol>
                <a:gridCol w="416025">
                  <a:extLst>
                    <a:ext uri="{9D8B030D-6E8A-4147-A177-3AD203B41FA5}">
                      <a16:colId xmlns:a16="http://schemas.microsoft.com/office/drawing/2014/main" val="20003"/>
                    </a:ext>
                  </a:extLst>
                </a:gridCol>
              </a:tblGrid>
              <a:tr h="141625">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rgbClr val="FEFEFE"/>
                          </a:solidFill>
                        </a:rPr>
                        <a:t>orderId</a:t>
                      </a:r>
                      <a:endParaRPr sz="5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rgbClr val="FEFEFE"/>
                          </a:solidFill>
                        </a:rPr>
                        <a:t>customerId</a:t>
                      </a:r>
                      <a:endParaRPr sz="5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rgbClr val="FEFEFE"/>
                          </a:solidFill>
                        </a:rPr>
                        <a:t>orderDate</a:t>
                      </a:r>
                      <a:endParaRPr sz="5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rgbClr val="FEFEFE"/>
                          </a:solidFill>
                        </a:rPr>
                        <a:t>status</a:t>
                      </a:r>
                      <a:endParaRPr sz="800" u="none" strike="noStrike" cap="none"/>
                    </a:p>
                  </a:txBody>
                  <a:tcPr marL="91450" marR="91450" marT="45725" marB="45725">
                    <a:solidFill>
                      <a:schemeClr val="dk2"/>
                    </a:solidFill>
                  </a:tcPr>
                </a:tc>
                <a:extLst>
                  <a:ext uri="{0D108BD9-81ED-4DB2-BD59-A6C34878D82A}">
                    <a16:rowId xmlns:a16="http://schemas.microsoft.com/office/drawing/2014/main" val="10000"/>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0</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14</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3/3/2020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shipped</a:t>
                      </a:r>
                      <a:endParaRPr sz="800" u="none" strike="noStrike" cap="none"/>
                    </a:p>
                  </a:txBody>
                  <a:tcPr marL="91450" marR="91450" marT="45725" marB="45725"/>
                </a:tc>
                <a:extLst>
                  <a:ext uri="{0D108BD9-81ED-4DB2-BD59-A6C34878D82A}">
                    <a16:rowId xmlns:a16="http://schemas.microsoft.com/office/drawing/2014/main" val="10001"/>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12</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3/3/2020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2"/>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2</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3/3/2020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3"/>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4"/>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4</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5"/>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5</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6</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6"/>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6</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7"/>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7</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9</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8"/>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8</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12</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09"/>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9</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7</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10"/>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10</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13</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11"/>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11</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2</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3/4/2020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12"/>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12</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3/5/2020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pending</a:t>
                      </a:r>
                      <a:endParaRPr sz="800" u="none" strike="noStrike" cap="none"/>
                    </a:p>
                  </a:txBody>
                  <a:tcPr marL="91450" marR="91450" marT="45725" marB="45725"/>
                </a:tc>
                <a:extLst>
                  <a:ext uri="{0D108BD9-81ED-4DB2-BD59-A6C34878D82A}">
                    <a16:rowId xmlns:a16="http://schemas.microsoft.com/office/drawing/2014/main" val="10013"/>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13</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2</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3/5/2020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14"/>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14</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9</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3/5/2020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b="0" i="0" u="none" strike="noStrike" cap="none">
                          <a:solidFill>
                            <a:schemeClr val="dk1"/>
                          </a:solidFill>
                          <a:latin typeface="Arial"/>
                          <a:ea typeface="Arial"/>
                          <a:cs typeface="Arial"/>
                          <a:sym typeface="Arial"/>
                        </a:rPr>
                        <a:t>shipped</a:t>
                      </a:r>
                      <a:endParaRPr sz="500" u="none" strike="noStrike" cap="none">
                        <a:solidFill>
                          <a:schemeClr val="dk1"/>
                        </a:solidFill>
                      </a:endParaRPr>
                    </a:p>
                  </a:txBody>
                  <a:tcPr marL="91450" marR="91450" marT="45725" marB="45725"/>
                </a:tc>
                <a:extLst>
                  <a:ext uri="{0D108BD9-81ED-4DB2-BD59-A6C34878D82A}">
                    <a16:rowId xmlns:a16="http://schemas.microsoft.com/office/drawing/2014/main" val="10015"/>
                  </a:ext>
                </a:extLst>
              </a:tr>
              <a:tr h="141625">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15</a:t>
                      </a:r>
                      <a:endParaRPr sz="8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12</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3/5/2020</a:t>
                      </a:r>
                      <a:endParaRPr sz="8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500" u="none" strike="noStrike" cap="none">
                          <a:solidFill>
                            <a:schemeClr val="dk1"/>
                          </a:solidFill>
                        </a:rPr>
                        <a:t>shipped</a:t>
                      </a:r>
                      <a:endParaRPr sz="800" u="none" strike="noStrike" cap="none"/>
                    </a:p>
                  </a:txBody>
                  <a:tcPr marL="91450" marR="91450" marT="45725" marB="45725"/>
                </a:tc>
                <a:extLst>
                  <a:ext uri="{0D108BD9-81ED-4DB2-BD59-A6C34878D82A}">
                    <a16:rowId xmlns:a16="http://schemas.microsoft.com/office/drawing/2014/main" val="10016"/>
                  </a:ext>
                </a:extLst>
              </a:tr>
            </a:tbl>
          </a:graphicData>
        </a:graphic>
      </p:graphicFrame>
      <p:sp>
        <p:nvSpPr>
          <p:cNvPr id="471" name="Google Shape;471;p27"/>
          <p:cNvSpPr/>
          <p:nvPr/>
        </p:nvSpPr>
        <p:spPr>
          <a:xfrm>
            <a:off x="1190625"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2" name="Google Shape;472;p27"/>
          <p:cNvSpPr/>
          <p:nvPr/>
        </p:nvSpPr>
        <p:spPr>
          <a:xfrm>
            <a:off x="1547254"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3" name="Google Shape;473;p27"/>
          <p:cNvSpPr/>
          <p:nvPr/>
        </p:nvSpPr>
        <p:spPr>
          <a:xfrm>
            <a:off x="1903883"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4" name="Google Shape;474;p27"/>
          <p:cNvSpPr/>
          <p:nvPr/>
        </p:nvSpPr>
        <p:spPr>
          <a:xfrm>
            <a:off x="2260512"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5" name="Google Shape;475;p27"/>
          <p:cNvSpPr/>
          <p:nvPr/>
        </p:nvSpPr>
        <p:spPr>
          <a:xfrm>
            <a:off x="2617141"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6" name="Google Shape;476;p27"/>
          <p:cNvSpPr/>
          <p:nvPr/>
        </p:nvSpPr>
        <p:spPr>
          <a:xfrm>
            <a:off x="297377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7" name="Google Shape;477;p27"/>
          <p:cNvSpPr/>
          <p:nvPr/>
        </p:nvSpPr>
        <p:spPr>
          <a:xfrm>
            <a:off x="3330399" y="13742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8" name="Google Shape;478;p27"/>
          <p:cNvSpPr/>
          <p:nvPr/>
        </p:nvSpPr>
        <p:spPr>
          <a:xfrm>
            <a:off x="368703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79" name="Google Shape;479;p27"/>
          <p:cNvSpPr/>
          <p:nvPr/>
        </p:nvSpPr>
        <p:spPr>
          <a:xfrm>
            <a:off x="1190625"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0" name="Google Shape;480;p27"/>
          <p:cNvSpPr/>
          <p:nvPr/>
        </p:nvSpPr>
        <p:spPr>
          <a:xfrm>
            <a:off x="1547254"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1" name="Google Shape;481;p27"/>
          <p:cNvSpPr/>
          <p:nvPr/>
        </p:nvSpPr>
        <p:spPr>
          <a:xfrm>
            <a:off x="1903883"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2" name="Google Shape;482;p27"/>
          <p:cNvSpPr/>
          <p:nvPr/>
        </p:nvSpPr>
        <p:spPr>
          <a:xfrm>
            <a:off x="2260512"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3" name="Google Shape;483;p27"/>
          <p:cNvSpPr/>
          <p:nvPr/>
        </p:nvSpPr>
        <p:spPr>
          <a:xfrm>
            <a:off x="2617141"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4" name="Google Shape;484;p27"/>
          <p:cNvSpPr/>
          <p:nvPr/>
        </p:nvSpPr>
        <p:spPr>
          <a:xfrm>
            <a:off x="297377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5" name="Google Shape;485;p27"/>
          <p:cNvSpPr/>
          <p:nvPr/>
        </p:nvSpPr>
        <p:spPr>
          <a:xfrm>
            <a:off x="3330399" y="31776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6" name="Google Shape;486;p27"/>
          <p:cNvSpPr/>
          <p:nvPr/>
        </p:nvSpPr>
        <p:spPr>
          <a:xfrm>
            <a:off x="368703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487" name="Google Shape;487;p27"/>
          <p:cNvSpPr txBox="1"/>
          <p:nvPr/>
        </p:nvSpPr>
        <p:spPr>
          <a:xfrm>
            <a:off x="1169132" y="2679609"/>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0</a:t>
            </a:r>
            <a:endParaRPr sz="1400" b="0" i="0" u="none" strike="noStrike" cap="none">
              <a:solidFill>
                <a:srgbClr val="000000"/>
              </a:solidFill>
              <a:latin typeface="+mn-lt"/>
              <a:ea typeface="Arial"/>
              <a:cs typeface="Arial"/>
              <a:sym typeface="Arial"/>
            </a:endParaRPr>
          </a:p>
        </p:txBody>
      </p:sp>
      <p:sp>
        <p:nvSpPr>
          <p:cNvPr id="488" name="Google Shape;488;p27"/>
          <p:cNvSpPr txBox="1"/>
          <p:nvPr/>
        </p:nvSpPr>
        <p:spPr>
          <a:xfrm>
            <a:off x="1497494"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a:t>
            </a:r>
            <a:endParaRPr sz="1400" b="0" i="0" u="none" strike="noStrike" cap="none">
              <a:solidFill>
                <a:srgbClr val="000000"/>
              </a:solidFill>
              <a:latin typeface="+mn-lt"/>
              <a:ea typeface="Arial"/>
              <a:cs typeface="Arial"/>
              <a:sym typeface="Arial"/>
            </a:endParaRPr>
          </a:p>
        </p:txBody>
      </p:sp>
      <p:sp>
        <p:nvSpPr>
          <p:cNvPr id="489" name="Google Shape;489;p27"/>
          <p:cNvSpPr txBox="1"/>
          <p:nvPr/>
        </p:nvSpPr>
        <p:spPr>
          <a:xfrm>
            <a:off x="2239019" y="267641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3</a:t>
            </a:r>
            <a:endParaRPr sz="1400" b="0" i="0" u="none" strike="noStrike" cap="none">
              <a:solidFill>
                <a:srgbClr val="000000"/>
              </a:solidFill>
              <a:latin typeface="+mn-lt"/>
              <a:ea typeface="Arial"/>
              <a:cs typeface="Arial"/>
              <a:sym typeface="Arial"/>
            </a:endParaRPr>
          </a:p>
        </p:txBody>
      </p:sp>
      <p:sp>
        <p:nvSpPr>
          <p:cNvPr id="490" name="Google Shape;490;p27"/>
          <p:cNvSpPr txBox="1"/>
          <p:nvPr/>
        </p:nvSpPr>
        <p:spPr>
          <a:xfrm>
            <a:off x="1879759" y="267824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2</a:t>
            </a:r>
            <a:endParaRPr sz="1400" b="0" i="0" u="none" strike="noStrike" cap="none">
              <a:solidFill>
                <a:srgbClr val="000000"/>
              </a:solidFill>
              <a:latin typeface="+mn-lt"/>
              <a:ea typeface="Arial"/>
              <a:cs typeface="Arial"/>
              <a:sym typeface="Arial"/>
            </a:endParaRPr>
          </a:p>
        </p:txBody>
      </p:sp>
      <p:sp>
        <p:nvSpPr>
          <p:cNvPr id="491" name="Google Shape;491;p27"/>
          <p:cNvSpPr txBox="1"/>
          <p:nvPr/>
        </p:nvSpPr>
        <p:spPr>
          <a:xfrm>
            <a:off x="2590475"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4</a:t>
            </a:r>
            <a:endParaRPr sz="1400" b="0" i="0" u="none" strike="noStrike" cap="none">
              <a:solidFill>
                <a:srgbClr val="000000"/>
              </a:solidFill>
              <a:latin typeface="+mn-lt"/>
              <a:ea typeface="Arial"/>
              <a:cs typeface="Arial"/>
              <a:sym typeface="Arial"/>
            </a:endParaRPr>
          </a:p>
        </p:txBody>
      </p:sp>
      <p:sp>
        <p:nvSpPr>
          <p:cNvPr id="492" name="Google Shape;492;p27"/>
          <p:cNvSpPr txBox="1"/>
          <p:nvPr/>
        </p:nvSpPr>
        <p:spPr>
          <a:xfrm>
            <a:off x="2935452"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5</a:t>
            </a:r>
            <a:endParaRPr sz="1400" b="0" i="0" u="none" strike="noStrike" cap="none">
              <a:solidFill>
                <a:srgbClr val="000000"/>
              </a:solidFill>
              <a:latin typeface="+mn-lt"/>
              <a:ea typeface="Arial"/>
              <a:cs typeface="Arial"/>
              <a:sym typeface="Arial"/>
            </a:endParaRPr>
          </a:p>
        </p:txBody>
      </p:sp>
      <p:sp>
        <p:nvSpPr>
          <p:cNvPr id="493" name="Google Shape;493;p27"/>
          <p:cNvSpPr txBox="1"/>
          <p:nvPr/>
        </p:nvSpPr>
        <p:spPr>
          <a:xfrm>
            <a:off x="3661854" y="2683518"/>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7</a:t>
            </a:r>
            <a:endParaRPr sz="1400" b="0" i="0" u="none" strike="noStrike" cap="none">
              <a:solidFill>
                <a:srgbClr val="000000"/>
              </a:solidFill>
              <a:latin typeface="+mn-lt"/>
              <a:ea typeface="Arial"/>
              <a:cs typeface="Arial"/>
              <a:sym typeface="Arial"/>
            </a:endParaRPr>
          </a:p>
        </p:txBody>
      </p:sp>
      <p:sp>
        <p:nvSpPr>
          <p:cNvPr id="494" name="Google Shape;494;p27"/>
          <p:cNvSpPr txBox="1"/>
          <p:nvPr/>
        </p:nvSpPr>
        <p:spPr>
          <a:xfrm>
            <a:off x="3312807"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6</a:t>
            </a:r>
            <a:endParaRPr sz="1400" b="0" i="0" u="none" strike="noStrike" cap="none">
              <a:solidFill>
                <a:srgbClr val="000000"/>
              </a:solidFill>
              <a:latin typeface="+mn-lt"/>
              <a:ea typeface="Arial"/>
              <a:cs typeface="Arial"/>
              <a:sym typeface="Arial"/>
            </a:endParaRPr>
          </a:p>
        </p:txBody>
      </p:sp>
      <p:sp>
        <p:nvSpPr>
          <p:cNvPr id="495" name="Google Shape;495;p27"/>
          <p:cNvSpPr txBox="1"/>
          <p:nvPr/>
        </p:nvSpPr>
        <p:spPr>
          <a:xfrm>
            <a:off x="1508209" y="4476995"/>
            <a:ext cx="2622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9</a:t>
            </a:r>
            <a:endParaRPr sz="1400" b="0" i="0" u="none" strike="noStrike" cap="none">
              <a:solidFill>
                <a:srgbClr val="000000"/>
              </a:solidFill>
              <a:latin typeface="+mn-lt"/>
              <a:ea typeface="Arial"/>
              <a:cs typeface="Arial"/>
              <a:sym typeface="Arial"/>
            </a:endParaRPr>
          </a:p>
        </p:txBody>
      </p:sp>
      <p:sp>
        <p:nvSpPr>
          <p:cNvPr id="496" name="Google Shape;496;p27"/>
          <p:cNvSpPr txBox="1"/>
          <p:nvPr/>
        </p:nvSpPr>
        <p:spPr>
          <a:xfrm>
            <a:off x="1165088" y="4494870"/>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8</a:t>
            </a:r>
            <a:endParaRPr sz="1400" b="0" i="0" u="none" strike="noStrike" cap="none">
              <a:solidFill>
                <a:srgbClr val="000000"/>
              </a:solidFill>
              <a:latin typeface="+mn-lt"/>
              <a:ea typeface="Arial"/>
              <a:cs typeface="Arial"/>
              <a:sym typeface="Arial"/>
            </a:endParaRPr>
          </a:p>
        </p:txBody>
      </p:sp>
      <p:sp>
        <p:nvSpPr>
          <p:cNvPr id="497" name="Google Shape;497;p27"/>
          <p:cNvSpPr txBox="1"/>
          <p:nvPr/>
        </p:nvSpPr>
        <p:spPr>
          <a:xfrm>
            <a:off x="1810959" y="449021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10</a:t>
            </a:r>
            <a:endParaRPr sz="1400" b="0" i="0" u="none" strike="noStrike" cap="none">
              <a:solidFill>
                <a:srgbClr val="000000"/>
              </a:solidFill>
              <a:latin typeface="+mn-lt"/>
              <a:ea typeface="Arial"/>
              <a:cs typeface="Arial"/>
              <a:sym typeface="Arial"/>
            </a:endParaRPr>
          </a:p>
        </p:txBody>
      </p:sp>
      <p:sp>
        <p:nvSpPr>
          <p:cNvPr id="498" name="Google Shape;498;p27"/>
          <p:cNvSpPr txBox="1"/>
          <p:nvPr/>
        </p:nvSpPr>
        <p:spPr>
          <a:xfrm>
            <a:off x="2188049" y="4490219"/>
            <a:ext cx="4263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11</a:t>
            </a:r>
            <a:endParaRPr sz="1400" b="0" i="0" u="none" strike="noStrike" cap="none">
              <a:solidFill>
                <a:srgbClr val="000000"/>
              </a:solidFill>
              <a:latin typeface="+mn-lt"/>
              <a:ea typeface="Arial"/>
              <a:cs typeface="Arial"/>
              <a:sym typeface="Arial"/>
            </a:endParaRPr>
          </a:p>
        </p:txBody>
      </p:sp>
      <p:sp>
        <p:nvSpPr>
          <p:cNvPr id="499" name="Google Shape;499;p27"/>
          <p:cNvSpPr txBox="1"/>
          <p:nvPr/>
        </p:nvSpPr>
        <p:spPr>
          <a:xfrm>
            <a:off x="2884441" y="448848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13</a:t>
            </a:r>
            <a:endParaRPr sz="1400" b="0" i="0" u="none" strike="noStrike" cap="none">
              <a:solidFill>
                <a:srgbClr val="000000"/>
              </a:solidFill>
              <a:latin typeface="+mn-lt"/>
              <a:ea typeface="Arial"/>
              <a:cs typeface="Arial"/>
              <a:sym typeface="Arial"/>
            </a:endParaRPr>
          </a:p>
        </p:txBody>
      </p:sp>
      <p:sp>
        <p:nvSpPr>
          <p:cNvPr id="500" name="Google Shape;500;p27"/>
          <p:cNvSpPr txBox="1"/>
          <p:nvPr/>
        </p:nvSpPr>
        <p:spPr>
          <a:xfrm>
            <a:off x="2525159" y="448848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12</a:t>
            </a:r>
            <a:endParaRPr sz="1400" b="0" i="0" u="none" strike="noStrike" cap="none">
              <a:solidFill>
                <a:srgbClr val="000000"/>
              </a:solidFill>
              <a:latin typeface="+mn-lt"/>
              <a:ea typeface="Arial"/>
              <a:cs typeface="Arial"/>
              <a:sym typeface="Arial"/>
            </a:endParaRPr>
          </a:p>
        </p:txBody>
      </p:sp>
      <p:sp>
        <p:nvSpPr>
          <p:cNvPr id="501" name="Google Shape;501;p27"/>
          <p:cNvSpPr txBox="1"/>
          <p:nvPr/>
        </p:nvSpPr>
        <p:spPr>
          <a:xfrm>
            <a:off x="3243543" y="448344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14</a:t>
            </a:r>
            <a:endParaRPr sz="1400" b="0" i="0" u="none" strike="noStrike" cap="none">
              <a:solidFill>
                <a:srgbClr val="000000"/>
              </a:solidFill>
              <a:latin typeface="+mn-lt"/>
              <a:ea typeface="Arial"/>
              <a:cs typeface="Arial"/>
              <a:sym typeface="Arial"/>
            </a:endParaRPr>
          </a:p>
        </p:txBody>
      </p:sp>
      <p:sp>
        <p:nvSpPr>
          <p:cNvPr id="502" name="Google Shape;502;p27"/>
          <p:cNvSpPr txBox="1"/>
          <p:nvPr/>
        </p:nvSpPr>
        <p:spPr>
          <a:xfrm>
            <a:off x="3604104" y="4476995"/>
            <a:ext cx="4077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mn-lt"/>
                <a:ea typeface="Arial"/>
                <a:cs typeface="Arial"/>
                <a:sym typeface="Arial"/>
              </a:rPr>
              <a:t>15</a:t>
            </a:r>
            <a:endParaRPr sz="1400" b="0" i="0" u="none" strike="noStrike" cap="none">
              <a:solidFill>
                <a:srgbClr val="000000"/>
              </a:solidFill>
              <a:latin typeface="+mn-lt"/>
              <a:ea typeface="Arial"/>
              <a:cs typeface="Arial"/>
              <a:sym typeface="Arial"/>
            </a:endParaRPr>
          </a:p>
        </p:txBody>
      </p:sp>
      <p:sp>
        <p:nvSpPr>
          <p:cNvPr id="503" name="Google Shape;503;p27"/>
          <p:cNvSpPr/>
          <p:nvPr/>
        </p:nvSpPr>
        <p:spPr>
          <a:xfrm>
            <a:off x="4664308"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04" name="Google Shape;504;p27"/>
          <p:cNvSpPr/>
          <p:nvPr/>
        </p:nvSpPr>
        <p:spPr>
          <a:xfrm>
            <a:off x="4664308" y="11136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05" name="Google Shape;505;p27"/>
          <p:cNvSpPr/>
          <p:nvPr/>
        </p:nvSpPr>
        <p:spPr>
          <a:xfrm>
            <a:off x="4664308" y="13728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06" name="Google Shape;506;p27"/>
          <p:cNvSpPr/>
          <p:nvPr/>
        </p:nvSpPr>
        <p:spPr>
          <a:xfrm>
            <a:off x="4664308" y="16320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07" name="Google Shape;507;p27"/>
          <p:cNvSpPr/>
          <p:nvPr/>
        </p:nvSpPr>
        <p:spPr>
          <a:xfrm>
            <a:off x="4664308" y="18912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08" name="Google Shape;508;p27"/>
          <p:cNvSpPr/>
          <p:nvPr/>
        </p:nvSpPr>
        <p:spPr>
          <a:xfrm>
            <a:off x="4664308" y="21504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09" name="Google Shape;509;p27"/>
          <p:cNvSpPr/>
          <p:nvPr/>
        </p:nvSpPr>
        <p:spPr>
          <a:xfrm>
            <a:off x="4664308" y="240965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0" name="Google Shape;510;p27"/>
          <p:cNvSpPr/>
          <p:nvPr/>
        </p:nvSpPr>
        <p:spPr>
          <a:xfrm>
            <a:off x="4664308" y="266886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1" name="Google Shape;511;p27"/>
          <p:cNvSpPr/>
          <p:nvPr/>
        </p:nvSpPr>
        <p:spPr>
          <a:xfrm>
            <a:off x="4664308" y="292807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2" name="Google Shape;512;p27"/>
          <p:cNvSpPr/>
          <p:nvPr/>
        </p:nvSpPr>
        <p:spPr>
          <a:xfrm>
            <a:off x="4664308" y="318728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3" name="Google Shape;513;p27"/>
          <p:cNvSpPr/>
          <p:nvPr/>
        </p:nvSpPr>
        <p:spPr>
          <a:xfrm>
            <a:off x="4664308" y="34464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4" name="Google Shape;514;p27"/>
          <p:cNvSpPr/>
          <p:nvPr/>
        </p:nvSpPr>
        <p:spPr>
          <a:xfrm>
            <a:off x="4664308" y="37057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5" name="Google Shape;515;p27"/>
          <p:cNvSpPr/>
          <p:nvPr/>
        </p:nvSpPr>
        <p:spPr>
          <a:xfrm>
            <a:off x="4664308" y="39649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6" name="Google Shape;516;p27"/>
          <p:cNvSpPr/>
          <p:nvPr/>
        </p:nvSpPr>
        <p:spPr>
          <a:xfrm>
            <a:off x="4664308" y="42241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7" name="Google Shape;517;p27"/>
          <p:cNvSpPr/>
          <p:nvPr/>
        </p:nvSpPr>
        <p:spPr>
          <a:xfrm>
            <a:off x="4664308" y="44833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8" name="Google Shape;518;p27"/>
          <p:cNvSpPr/>
          <p:nvPr/>
        </p:nvSpPr>
        <p:spPr>
          <a:xfrm>
            <a:off x="4664308" y="47425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19" name="Google Shape;519;p27"/>
          <p:cNvSpPr/>
          <p:nvPr/>
        </p:nvSpPr>
        <p:spPr>
          <a:xfrm>
            <a:off x="4659334"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0" name="Google Shape;520;p27"/>
          <p:cNvSpPr/>
          <p:nvPr/>
        </p:nvSpPr>
        <p:spPr>
          <a:xfrm>
            <a:off x="1550239" y="251878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1" name="Google Shape;521;p27"/>
          <p:cNvSpPr/>
          <p:nvPr/>
        </p:nvSpPr>
        <p:spPr>
          <a:xfrm>
            <a:off x="1548430"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2" name="Google Shape;522;p27"/>
          <p:cNvSpPr/>
          <p:nvPr/>
        </p:nvSpPr>
        <p:spPr>
          <a:xfrm>
            <a:off x="1903479" y="2526182"/>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3" name="Google Shape;523;p27"/>
          <p:cNvSpPr/>
          <p:nvPr/>
        </p:nvSpPr>
        <p:spPr>
          <a:xfrm>
            <a:off x="1552736" y="4321892"/>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4" name="Google Shape;524;p27"/>
          <p:cNvSpPr/>
          <p:nvPr/>
        </p:nvSpPr>
        <p:spPr>
          <a:xfrm>
            <a:off x="2617140" y="251360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5" name="Google Shape;525;p27"/>
          <p:cNvSpPr/>
          <p:nvPr/>
        </p:nvSpPr>
        <p:spPr>
          <a:xfrm>
            <a:off x="2619091" y="260488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6" name="Google Shape;526;p27"/>
          <p:cNvSpPr/>
          <p:nvPr/>
        </p:nvSpPr>
        <p:spPr>
          <a:xfrm>
            <a:off x="3334285"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7" name="Google Shape;527;p27"/>
          <p:cNvSpPr/>
          <p:nvPr/>
        </p:nvSpPr>
        <p:spPr>
          <a:xfrm>
            <a:off x="3690931" y="261667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8" name="Google Shape;528;p27"/>
          <p:cNvSpPr/>
          <p:nvPr/>
        </p:nvSpPr>
        <p:spPr>
          <a:xfrm>
            <a:off x="2613595" y="4321715"/>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29" name="Google Shape;529;p27"/>
          <p:cNvSpPr/>
          <p:nvPr/>
        </p:nvSpPr>
        <p:spPr>
          <a:xfrm>
            <a:off x="1545673"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0" name="Google Shape;530;p27"/>
          <p:cNvSpPr/>
          <p:nvPr/>
        </p:nvSpPr>
        <p:spPr>
          <a:xfrm>
            <a:off x="1903479"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1" name="Google Shape;531;p27"/>
          <p:cNvSpPr/>
          <p:nvPr/>
        </p:nvSpPr>
        <p:spPr>
          <a:xfrm>
            <a:off x="2619091"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2" name="Google Shape;532;p27"/>
          <p:cNvSpPr/>
          <p:nvPr/>
        </p:nvSpPr>
        <p:spPr>
          <a:xfrm>
            <a:off x="2975416" y="442245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3" name="Google Shape;533;p27"/>
          <p:cNvSpPr/>
          <p:nvPr/>
        </p:nvSpPr>
        <p:spPr>
          <a:xfrm>
            <a:off x="2619091" y="4225629"/>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4" name="Google Shape;534;p27"/>
          <p:cNvSpPr/>
          <p:nvPr/>
        </p:nvSpPr>
        <p:spPr>
          <a:xfrm>
            <a:off x="1907150" y="2620102"/>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5" name="Google Shape;535;p27"/>
          <p:cNvSpPr/>
          <p:nvPr/>
        </p:nvSpPr>
        <p:spPr>
          <a:xfrm>
            <a:off x="3332243" y="4411149"/>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536" name="Google Shape;536;p27"/>
          <p:cNvSpPr txBox="1"/>
          <p:nvPr/>
        </p:nvSpPr>
        <p:spPr>
          <a:xfrm>
            <a:off x="4159275" y="1113600"/>
            <a:ext cx="2763300" cy="83096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Inconsolata" pitchFamily="49" charset="77"/>
                <a:ea typeface="Inconsolata" pitchFamily="49" charset="77"/>
                <a:cs typeface="Inconsolata"/>
                <a:sym typeface="Inconsolata"/>
              </a:rPr>
              <a:t>SELECT *</a:t>
            </a:r>
            <a:endParaRPr dirty="0">
              <a:latin typeface="Inconsolata" pitchFamily="49" charset="77"/>
              <a:ea typeface="Inconsolata" pitchFamily="49" charset="77"/>
              <a:cs typeface="Inconsolata"/>
              <a:sym typeface="Inconsolata"/>
            </a:endParaRPr>
          </a:p>
          <a:p>
            <a:pPr marL="0" lvl="0" indent="0" algn="l" rtl="0">
              <a:spcBef>
                <a:spcPts val="0"/>
              </a:spcBef>
              <a:spcAft>
                <a:spcPts val="0"/>
              </a:spcAft>
              <a:buNone/>
            </a:pPr>
            <a:r>
              <a:rPr lang="en-US" dirty="0">
                <a:latin typeface="Inconsolata" pitchFamily="49" charset="77"/>
                <a:ea typeface="Inconsolata" pitchFamily="49" charset="77"/>
                <a:cs typeface="Inconsolata"/>
                <a:sym typeface="Inconsolata"/>
              </a:rPr>
              <a:t>  FROM orders</a:t>
            </a:r>
          </a:p>
          <a:p>
            <a:pPr marL="0" lvl="0" indent="0" algn="l" rtl="0">
              <a:spcBef>
                <a:spcPts val="0"/>
              </a:spcBef>
              <a:spcAft>
                <a:spcPts val="0"/>
              </a:spcAft>
              <a:buNone/>
            </a:pPr>
            <a:r>
              <a:rPr lang="en-US" dirty="0">
                <a:latin typeface="Inconsolata" pitchFamily="49" charset="77"/>
                <a:ea typeface="Inconsolata" pitchFamily="49" charset="77"/>
                <a:cs typeface="Inconsolata"/>
                <a:sym typeface="Inconsolata"/>
              </a:rPr>
              <a:t>  WHERE </a:t>
            </a:r>
            <a:r>
              <a:rPr lang="en-US" dirty="0" err="1">
                <a:latin typeface="Inconsolata" pitchFamily="49" charset="77"/>
                <a:ea typeface="Inconsolata" pitchFamily="49" charset="77"/>
                <a:cs typeface="Inconsolata"/>
                <a:sym typeface="Inconsolata"/>
              </a:rPr>
              <a:t>customerId</a:t>
            </a:r>
            <a:r>
              <a:rPr lang="en-US" dirty="0">
                <a:latin typeface="Inconsolata" pitchFamily="49" charset="77"/>
                <a:ea typeface="Inconsolata" pitchFamily="49" charset="77"/>
                <a:cs typeface="Inconsolata"/>
                <a:sym typeface="Inconsolata"/>
              </a:rPr>
              <a:t> = 12</a:t>
            </a:r>
            <a:endParaRPr dirty="0">
              <a:latin typeface="Inconsolata" pitchFamily="49" charset="77"/>
              <a:ea typeface="Inconsolata" pitchFamily="49" charset="77"/>
              <a:cs typeface="Inconsolata"/>
              <a:sym typeface="Inconsolata"/>
            </a:endParaRPr>
          </a:p>
        </p:txBody>
      </p:sp>
      <p:sp>
        <p:nvSpPr>
          <p:cNvPr id="537" name="Google Shape;537;p27"/>
          <p:cNvSpPr/>
          <p:nvPr/>
        </p:nvSpPr>
        <p:spPr>
          <a:xfrm>
            <a:off x="7689239" y="1348495"/>
            <a:ext cx="189300" cy="1446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538" name="Google Shape;538;p27"/>
          <p:cNvSpPr/>
          <p:nvPr/>
        </p:nvSpPr>
        <p:spPr>
          <a:xfrm>
            <a:off x="7689239" y="2526170"/>
            <a:ext cx="189300" cy="1446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539" name="Google Shape;539;p27"/>
          <p:cNvSpPr/>
          <p:nvPr/>
        </p:nvSpPr>
        <p:spPr>
          <a:xfrm>
            <a:off x="7689239" y="3681395"/>
            <a:ext cx="189300" cy="144600"/>
          </a:xfrm>
          <a:prstGeom prst="ellipse">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sp>
        <p:nvSpPr>
          <p:cNvPr id="540" name="Google Shape;540;p27"/>
          <p:cNvSpPr/>
          <p:nvPr/>
        </p:nvSpPr>
        <p:spPr>
          <a:xfrm>
            <a:off x="2546760" y="4097313"/>
            <a:ext cx="366000" cy="563400"/>
          </a:xfrm>
          <a:prstGeom prst="ellipse">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lt"/>
            </a:endParaRPr>
          </a:p>
        </p:txBody>
      </p:sp>
      <p:cxnSp>
        <p:nvCxnSpPr>
          <p:cNvPr id="541" name="Google Shape;541;p27"/>
          <p:cNvCxnSpPr>
            <a:stCxn id="537" idx="2"/>
            <a:endCxn id="540" idx="6"/>
          </p:cNvCxnSpPr>
          <p:nvPr/>
        </p:nvCxnSpPr>
        <p:spPr>
          <a:xfrm flipH="1">
            <a:off x="2912639" y="1420795"/>
            <a:ext cx="4776600" cy="2958300"/>
          </a:xfrm>
          <a:prstGeom prst="straightConnector1">
            <a:avLst/>
          </a:prstGeom>
          <a:noFill/>
          <a:ln w="28575" cap="flat" cmpd="sng">
            <a:solidFill>
              <a:schemeClr val="accent1"/>
            </a:solidFill>
            <a:prstDash val="solid"/>
            <a:round/>
            <a:headEnd type="none" w="med" len="med"/>
            <a:tailEnd type="stealth" w="med" len="med"/>
          </a:ln>
        </p:spPr>
      </p:cxnSp>
      <p:cxnSp>
        <p:nvCxnSpPr>
          <p:cNvPr id="542" name="Google Shape;542;p27"/>
          <p:cNvCxnSpPr>
            <a:stCxn id="538" idx="2"/>
            <a:endCxn id="540" idx="6"/>
          </p:cNvCxnSpPr>
          <p:nvPr/>
        </p:nvCxnSpPr>
        <p:spPr>
          <a:xfrm flipH="1">
            <a:off x="2912639" y="2598470"/>
            <a:ext cx="4776600" cy="1780500"/>
          </a:xfrm>
          <a:prstGeom prst="straightConnector1">
            <a:avLst/>
          </a:prstGeom>
          <a:noFill/>
          <a:ln w="28575" cap="flat" cmpd="sng">
            <a:solidFill>
              <a:schemeClr val="accent1"/>
            </a:solidFill>
            <a:prstDash val="solid"/>
            <a:round/>
            <a:headEnd type="none" w="med" len="med"/>
            <a:tailEnd type="stealth" w="med" len="med"/>
          </a:ln>
        </p:spPr>
      </p:cxnSp>
      <p:cxnSp>
        <p:nvCxnSpPr>
          <p:cNvPr id="543" name="Google Shape;543;p27"/>
          <p:cNvCxnSpPr>
            <a:stCxn id="539" idx="2"/>
            <a:endCxn id="540" idx="6"/>
          </p:cNvCxnSpPr>
          <p:nvPr/>
        </p:nvCxnSpPr>
        <p:spPr>
          <a:xfrm flipH="1">
            <a:off x="2912639" y="3753695"/>
            <a:ext cx="4776600" cy="625200"/>
          </a:xfrm>
          <a:prstGeom prst="straightConnector1">
            <a:avLst/>
          </a:prstGeom>
          <a:noFill/>
          <a:ln w="28575" cap="flat" cmpd="sng">
            <a:solidFill>
              <a:schemeClr val="accent1"/>
            </a:solidFill>
            <a:prstDash val="solid"/>
            <a:round/>
            <a:headEnd type="none" w="med" len="med"/>
            <a:tailEnd type="stealth" w="med" len="med"/>
          </a:ln>
        </p:spPr>
      </p:cxnSp>
      <p:sp>
        <p:nvSpPr>
          <p:cNvPr id="544" name="Google Shape;544;p27"/>
          <p:cNvSpPr txBox="1"/>
          <p:nvPr/>
        </p:nvSpPr>
        <p:spPr>
          <a:xfrm>
            <a:off x="5176625" y="4182950"/>
            <a:ext cx="3236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a:latin typeface="+mn-lt"/>
                <a:ea typeface="Lato"/>
                <a:cs typeface="Lato"/>
                <a:sym typeface="Lato"/>
              </a:rPr>
              <a:t>All of the data for this query is in the same partition. No data movement.</a:t>
            </a:r>
            <a:endParaRPr>
              <a:latin typeface="+mn-lt"/>
              <a:ea typeface="Lato"/>
              <a:cs typeface="Lato"/>
              <a:sym typeface="Lato"/>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5016"/>
    </mc:Choice>
    <mc:Fallback>
      <p:transition spd="slow" advTm="50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7"/>
                                        </p:tgtEl>
                                        <p:attrNameLst>
                                          <p:attrName>style.visibility</p:attrName>
                                        </p:attrNameLst>
                                      </p:cBhvr>
                                      <p:to>
                                        <p:strVal val="visible"/>
                                      </p:to>
                                    </p:set>
                                    <p:animEffect transition="in" filter="fade">
                                      <p:cBhvr>
                                        <p:cTn id="7" dur="1000"/>
                                        <p:tgtEl>
                                          <p:spTgt spid="537"/>
                                        </p:tgtEl>
                                      </p:cBhvr>
                                    </p:animEffect>
                                  </p:childTnLst>
                                </p:cTn>
                              </p:par>
                              <p:par>
                                <p:cTn id="8" presetID="10" presetClass="entr" presetSubtype="0" fill="hold" nodeType="withEffect">
                                  <p:stCondLst>
                                    <p:cond delay="0"/>
                                  </p:stCondLst>
                                  <p:childTnLst>
                                    <p:set>
                                      <p:cBhvr>
                                        <p:cTn id="9" dur="1" fill="hold">
                                          <p:stCondLst>
                                            <p:cond delay="0"/>
                                          </p:stCondLst>
                                        </p:cTn>
                                        <p:tgtEl>
                                          <p:spTgt spid="538"/>
                                        </p:tgtEl>
                                        <p:attrNameLst>
                                          <p:attrName>style.visibility</p:attrName>
                                        </p:attrNameLst>
                                      </p:cBhvr>
                                      <p:to>
                                        <p:strVal val="visible"/>
                                      </p:to>
                                    </p:set>
                                    <p:animEffect transition="in" filter="fade">
                                      <p:cBhvr>
                                        <p:cTn id="10" dur="1000"/>
                                        <p:tgtEl>
                                          <p:spTgt spid="538"/>
                                        </p:tgtEl>
                                      </p:cBhvr>
                                    </p:animEffect>
                                  </p:childTnLst>
                                </p:cTn>
                              </p:par>
                              <p:par>
                                <p:cTn id="11" presetID="10" presetClass="entr" presetSubtype="0" fill="hold" nodeType="withEffect">
                                  <p:stCondLst>
                                    <p:cond delay="0"/>
                                  </p:stCondLst>
                                  <p:childTnLst>
                                    <p:set>
                                      <p:cBhvr>
                                        <p:cTn id="12" dur="1" fill="hold">
                                          <p:stCondLst>
                                            <p:cond delay="0"/>
                                          </p:stCondLst>
                                        </p:cTn>
                                        <p:tgtEl>
                                          <p:spTgt spid="539"/>
                                        </p:tgtEl>
                                        <p:attrNameLst>
                                          <p:attrName>style.visibility</p:attrName>
                                        </p:attrNameLst>
                                      </p:cBhvr>
                                      <p:to>
                                        <p:strVal val="visible"/>
                                      </p:to>
                                    </p:set>
                                    <p:animEffect transition="in" filter="fade">
                                      <p:cBhvr>
                                        <p:cTn id="13" dur="1000"/>
                                        <p:tgtEl>
                                          <p:spTgt spid="539"/>
                                        </p:tgtEl>
                                      </p:cBhvr>
                                    </p:animEffect>
                                  </p:childTnLst>
                                </p:cTn>
                              </p:par>
                              <p:par>
                                <p:cTn id="14" presetID="10" presetClass="entr" presetSubtype="0" fill="hold" nodeType="withEffect">
                                  <p:stCondLst>
                                    <p:cond delay="0"/>
                                  </p:stCondLst>
                                  <p:childTnLst>
                                    <p:set>
                                      <p:cBhvr>
                                        <p:cTn id="15" dur="1" fill="hold">
                                          <p:stCondLst>
                                            <p:cond delay="0"/>
                                          </p:stCondLst>
                                        </p:cTn>
                                        <p:tgtEl>
                                          <p:spTgt spid="541"/>
                                        </p:tgtEl>
                                        <p:attrNameLst>
                                          <p:attrName>style.visibility</p:attrName>
                                        </p:attrNameLst>
                                      </p:cBhvr>
                                      <p:to>
                                        <p:strVal val="visible"/>
                                      </p:to>
                                    </p:set>
                                    <p:animEffect transition="in" filter="fade">
                                      <p:cBhvr>
                                        <p:cTn id="16" dur="1000"/>
                                        <p:tgtEl>
                                          <p:spTgt spid="541"/>
                                        </p:tgtEl>
                                      </p:cBhvr>
                                    </p:animEffect>
                                  </p:childTnLst>
                                </p:cTn>
                              </p:par>
                              <p:par>
                                <p:cTn id="17" presetID="10" presetClass="entr" presetSubtype="0" fill="hold" nodeType="withEffect">
                                  <p:stCondLst>
                                    <p:cond delay="0"/>
                                  </p:stCondLst>
                                  <p:childTnLst>
                                    <p:set>
                                      <p:cBhvr>
                                        <p:cTn id="18" dur="1" fill="hold">
                                          <p:stCondLst>
                                            <p:cond delay="0"/>
                                          </p:stCondLst>
                                        </p:cTn>
                                        <p:tgtEl>
                                          <p:spTgt spid="542"/>
                                        </p:tgtEl>
                                        <p:attrNameLst>
                                          <p:attrName>style.visibility</p:attrName>
                                        </p:attrNameLst>
                                      </p:cBhvr>
                                      <p:to>
                                        <p:strVal val="visible"/>
                                      </p:to>
                                    </p:set>
                                    <p:animEffect transition="in" filter="fade">
                                      <p:cBhvr>
                                        <p:cTn id="19" dur="1000"/>
                                        <p:tgtEl>
                                          <p:spTgt spid="542"/>
                                        </p:tgtEl>
                                      </p:cBhvr>
                                    </p:animEffect>
                                  </p:childTnLst>
                                </p:cTn>
                              </p:par>
                              <p:par>
                                <p:cTn id="20" presetID="10" presetClass="entr" presetSubtype="0" fill="hold" nodeType="withEffect">
                                  <p:stCondLst>
                                    <p:cond delay="0"/>
                                  </p:stCondLst>
                                  <p:childTnLst>
                                    <p:set>
                                      <p:cBhvr>
                                        <p:cTn id="21" dur="1" fill="hold">
                                          <p:stCondLst>
                                            <p:cond delay="0"/>
                                          </p:stCondLst>
                                        </p:cTn>
                                        <p:tgtEl>
                                          <p:spTgt spid="543"/>
                                        </p:tgtEl>
                                        <p:attrNameLst>
                                          <p:attrName>style.visibility</p:attrName>
                                        </p:attrNameLst>
                                      </p:cBhvr>
                                      <p:to>
                                        <p:strVal val="visible"/>
                                      </p:to>
                                    </p:set>
                                    <p:animEffect transition="in" filter="fade">
                                      <p:cBhvr>
                                        <p:cTn id="22" dur="1000"/>
                                        <p:tgtEl>
                                          <p:spTgt spid="543"/>
                                        </p:tgtEl>
                                      </p:cBhvr>
                                    </p:animEffect>
                                  </p:childTnLst>
                                </p:cTn>
                              </p:par>
                            </p:childTnLst>
                          </p:cTn>
                        </p:par>
                        <p:par>
                          <p:cTn id="23" fill="hold">
                            <p:stCondLst>
                              <p:cond delay="1000"/>
                            </p:stCondLst>
                            <p:childTnLst>
                              <p:par>
                                <p:cTn id="24" presetID="10" presetClass="entr" presetSubtype="0" fill="hold" nodeType="afterEffect">
                                  <p:stCondLst>
                                    <p:cond delay="0"/>
                                  </p:stCondLst>
                                  <p:childTnLst>
                                    <p:set>
                                      <p:cBhvr>
                                        <p:cTn id="25" dur="1" fill="hold">
                                          <p:stCondLst>
                                            <p:cond delay="0"/>
                                          </p:stCondLst>
                                        </p:cTn>
                                        <p:tgtEl>
                                          <p:spTgt spid="540"/>
                                        </p:tgtEl>
                                        <p:attrNameLst>
                                          <p:attrName>style.visibility</p:attrName>
                                        </p:attrNameLst>
                                      </p:cBhvr>
                                      <p:to>
                                        <p:strVal val="visible"/>
                                      </p:to>
                                    </p:set>
                                    <p:animEffect transition="in" filter="fade">
                                      <p:cBhvr>
                                        <p:cTn id="26" dur="1000"/>
                                        <p:tgtEl>
                                          <p:spTgt spid="540"/>
                                        </p:tgtEl>
                                      </p:cBhvr>
                                    </p:animEffect>
                                  </p:childTnLst>
                                </p:cTn>
                              </p:par>
                              <p:par>
                                <p:cTn id="27" presetID="10" presetClass="entr" presetSubtype="0" fill="hold" nodeType="withEffect">
                                  <p:stCondLst>
                                    <p:cond delay="0"/>
                                  </p:stCondLst>
                                  <p:childTnLst>
                                    <p:set>
                                      <p:cBhvr>
                                        <p:cTn id="28" dur="1" fill="hold">
                                          <p:stCondLst>
                                            <p:cond delay="0"/>
                                          </p:stCondLst>
                                        </p:cTn>
                                        <p:tgtEl>
                                          <p:spTgt spid="544"/>
                                        </p:tgtEl>
                                        <p:attrNameLst>
                                          <p:attrName>style.visibility</p:attrName>
                                        </p:attrNameLst>
                                      </p:cBhvr>
                                      <p:to>
                                        <p:strVal val="visible"/>
                                      </p:to>
                                    </p:set>
                                    <p:animEffect transition="in" filter="fade">
                                      <p:cBhvr>
                                        <p:cTn id="29" dur="1300"/>
                                        <p:tgtEl>
                                          <p:spTgt spid="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2" name="Subtitle 1">
            <a:extLst>
              <a:ext uri="{FF2B5EF4-FFF2-40B4-BE49-F238E27FC236}">
                <a16:creationId xmlns:a16="http://schemas.microsoft.com/office/drawing/2014/main" id="{17686FF4-7993-CC05-F235-24C40B6339F0}"/>
              </a:ext>
            </a:extLst>
          </p:cNvPr>
          <p:cNvSpPr>
            <a:spLocks noGrp="1"/>
          </p:cNvSpPr>
          <p:nvPr>
            <p:ph type="subTitle" idx="1"/>
          </p:nvPr>
        </p:nvSpPr>
        <p:spPr/>
        <p:txBody>
          <a:bodyPr/>
          <a:lstStyle/>
          <a:p>
            <a:pPr marL="0" lvl="0" indent="0" algn="l" rtl="0">
              <a:spcBef>
                <a:spcPts val="0"/>
              </a:spcBef>
              <a:spcAft>
                <a:spcPts val="0"/>
              </a:spcAft>
              <a:buSzPts val="1400"/>
              <a:buNone/>
            </a:pPr>
            <a:r>
              <a:rPr lang="en-US" dirty="0">
                <a:latin typeface="Roboto" panose="02000000000000000000" pitchFamily="2" charset="0"/>
                <a:ea typeface="Roboto" panose="02000000000000000000" pitchFamily="2" charset="0"/>
                <a:cs typeface="Roboto" panose="02000000000000000000" pitchFamily="2" charset="0"/>
              </a:rPr>
              <a:t>What is a Shard Key?</a:t>
            </a:r>
          </a:p>
        </p:txBody>
      </p:sp>
      <p:sp>
        <p:nvSpPr>
          <p:cNvPr id="712" name="Google Shape;712;p38"/>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latin typeface="Roboto" panose="02000000000000000000" pitchFamily="2" charset="0"/>
                <a:ea typeface="Roboto" panose="02000000000000000000" pitchFamily="2" charset="0"/>
                <a:cs typeface="Roboto" panose="02000000000000000000" pitchFamily="2" charset="0"/>
              </a:rPr>
              <a:t>Shard Key vs Sort Key</a:t>
            </a:r>
            <a:endParaRPr>
              <a:latin typeface="Roboto" panose="02000000000000000000" pitchFamily="2" charset="0"/>
              <a:ea typeface="Roboto" panose="02000000000000000000" pitchFamily="2" charset="0"/>
              <a:cs typeface="Roboto" panose="02000000000000000000" pitchFamily="2" charset="0"/>
            </a:endParaRPr>
          </a:p>
        </p:txBody>
      </p:sp>
      <p:grpSp>
        <p:nvGrpSpPr>
          <p:cNvPr id="714" name="Google Shape;714;p38"/>
          <p:cNvGrpSpPr/>
          <p:nvPr/>
        </p:nvGrpSpPr>
        <p:grpSpPr>
          <a:xfrm>
            <a:off x="1734636" y="2966825"/>
            <a:ext cx="5674728" cy="1713300"/>
            <a:chOff x="846750" y="2966825"/>
            <a:chExt cx="5674728" cy="1713300"/>
          </a:xfrm>
        </p:grpSpPr>
        <p:sp>
          <p:nvSpPr>
            <p:cNvPr id="715" name="Google Shape;715;p38"/>
            <p:cNvSpPr/>
            <p:nvPr/>
          </p:nvSpPr>
          <p:spPr>
            <a:xfrm>
              <a:off x="846750" y="2966825"/>
              <a:ext cx="2604900" cy="17133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15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Leaf</a:t>
              </a:r>
              <a:endParaRPr sz="15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16" name="Google Shape;716;p38"/>
            <p:cNvSpPr/>
            <p:nvPr/>
          </p:nvSpPr>
          <p:spPr>
            <a:xfrm>
              <a:off x="3916578" y="2966826"/>
              <a:ext cx="2604900" cy="16695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16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Leaf</a:t>
              </a:r>
              <a:endParaRPr sz="16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17" name="Google Shape;717;p38"/>
            <p:cNvSpPr/>
            <p:nvPr/>
          </p:nvSpPr>
          <p:spPr>
            <a:xfrm>
              <a:off x="1103822" y="3425305"/>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18" name="Google Shape;718;p38"/>
            <p:cNvSpPr/>
            <p:nvPr/>
          </p:nvSpPr>
          <p:spPr>
            <a:xfrm>
              <a:off x="1375437" y="3425305"/>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19" name="Google Shape;719;p38"/>
            <p:cNvSpPr/>
            <p:nvPr/>
          </p:nvSpPr>
          <p:spPr>
            <a:xfrm>
              <a:off x="1647053" y="3431574"/>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0" name="Google Shape;720;p38"/>
            <p:cNvSpPr/>
            <p:nvPr/>
          </p:nvSpPr>
          <p:spPr>
            <a:xfrm>
              <a:off x="1918668" y="3425305"/>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1" name="Google Shape;721;p38"/>
            <p:cNvSpPr/>
            <p:nvPr/>
          </p:nvSpPr>
          <p:spPr>
            <a:xfrm>
              <a:off x="2190284" y="3425305"/>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2" name="Google Shape;722;p38"/>
            <p:cNvSpPr/>
            <p:nvPr/>
          </p:nvSpPr>
          <p:spPr>
            <a:xfrm>
              <a:off x="2461899" y="3431574"/>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3" name="Google Shape;723;p38"/>
            <p:cNvSpPr/>
            <p:nvPr/>
          </p:nvSpPr>
          <p:spPr>
            <a:xfrm>
              <a:off x="2733514" y="3433008"/>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4" name="Google Shape;724;p38"/>
            <p:cNvSpPr/>
            <p:nvPr/>
          </p:nvSpPr>
          <p:spPr>
            <a:xfrm>
              <a:off x="3005132" y="3431574"/>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5" name="Google Shape;725;p38"/>
            <p:cNvSpPr/>
            <p:nvPr/>
          </p:nvSpPr>
          <p:spPr>
            <a:xfrm>
              <a:off x="4173723" y="3435470"/>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6" name="Google Shape;726;p38"/>
            <p:cNvSpPr/>
            <p:nvPr/>
          </p:nvSpPr>
          <p:spPr>
            <a:xfrm>
              <a:off x="4445339" y="3435470"/>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7" name="Google Shape;727;p38"/>
            <p:cNvSpPr/>
            <p:nvPr/>
          </p:nvSpPr>
          <p:spPr>
            <a:xfrm>
              <a:off x="4716954" y="3441739"/>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8" name="Google Shape;728;p38"/>
            <p:cNvSpPr/>
            <p:nvPr/>
          </p:nvSpPr>
          <p:spPr>
            <a:xfrm>
              <a:off x="4988570" y="3435470"/>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29" name="Google Shape;729;p38"/>
            <p:cNvSpPr/>
            <p:nvPr/>
          </p:nvSpPr>
          <p:spPr>
            <a:xfrm>
              <a:off x="5260185" y="3435470"/>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0" name="Google Shape;730;p38"/>
            <p:cNvSpPr/>
            <p:nvPr/>
          </p:nvSpPr>
          <p:spPr>
            <a:xfrm>
              <a:off x="5531801" y="3441739"/>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1" name="Google Shape;731;p38"/>
            <p:cNvSpPr/>
            <p:nvPr/>
          </p:nvSpPr>
          <p:spPr>
            <a:xfrm>
              <a:off x="5803416" y="3438337"/>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2" name="Google Shape;732;p38"/>
            <p:cNvSpPr/>
            <p:nvPr/>
          </p:nvSpPr>
          <p:spPr>
            <a:xfrm>
              <a:off x="6075033" y="3441739"/>
              <a:ext cx="174000" cy="1015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3" name="Google Shape;733;p38"/>
            <p:cNvSpPr/>
            <p:nvPr/>
          </p:nvSpPr>
          <p:spPr>
            <a:xfrm>
              <a:off x="4446512" y="4163962"/>
              <a:ext cx="174000" cy="285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4" name="Google Shape;734;p38"/>
            <p:cNvSpPr/>
            <p:nvPr/>
          </p:nvSpPr>
          <p:spPr>
            <a:xfrm>
              <a:off x="4712899" y="4112019"/>
              <a:ext cx="174000" cy="3435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5" name="Google Shape;735;p38"/>
            <p:cNvSpPr/>
            <p:nvPr/>
          </p:nvSpPr>
          <p:spPr>
            <a:xfrm>
              <a:off x="4988568" y="4386432"/>
              <a:ext cx="174000" cy="69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6" name="Google Shape;736;p38"/>
            <p:cNvSpPr/>
            <p:nvPr/>
          </p:nvSpPr>
          <p:spPr>
            <a:xfrm>
              <a:off x="5260184" y="4038219"/>
              <a:ext cx="174000" cy="4161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7" name="Google Shape;737;p38"/>
            <p:cNvSpPr/>
            <p:nvPr/>
          </p:nvSpPr>
          <p:spPr>
            <a:xfrm>
              <a:off x="5534093" y="4209907"/>
              <a:ext cx="174000" cy="244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8" name="Google Shape;738;p38"/>
            <p:cNvSpPr/>
            <p:nvPr/>
          </p:nvSpPr>
          <p:spPr>
            <a:xfrm>
              <a:off x="5800480" y="4287288"/>
              <a:ext cx="174000" cy="1668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39" name="Google Shape;739;p38"/>
            <p:cNvSpPr/>
            <p:nvPr/>
          </p:nvSpPr>
          <p:spPr>
            <a:xfrm>
              <a:off x="6072546" y="4183307"/>
              <a:ext cx="174000" cy="2721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0" name="Google Shape;740;p38"/>
            <p:cNvSpPr/>
            <p:nvPr/>
          </p:nvSpPr>
          <p:spPr>
            <a:xfrm>
              <a:off x="2191294" y="4248597"/>
              <a:ext cx="174000" cy="1968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1" name="Google Shape;741;p38"/>
            <p:cNvSpPr/>
            <p:nvPr/>
          </p:nvSpPr>
          <p:spPr>
            <a:xfrm>
              <a:off x="2461176" y="4038219"/>
              <a:ext cx="174000" cy="411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2" name="Google Shape;742;p38"/>
            <p:cNvSpPr/>
            <p:nvPr/>
          </p:nvSpPr>
          <p:spPr>
            <a:xfrm>
              <a:off x="2728286" y="4163962"/>
              <a:ext cx="174000" cy="2814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3" name="Google Shape;743;p38"/>
            <p:cNvSpPr/>
            <p:nvPr/>
          </p:nvSpPr>
          <p:spPr>
            <a:xfrm>
              <a:off x="3005129" y="4110271"/>
              <a:ext cx="174000" cy="3384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4" name="Google Shape;744;p38"/>
            <p:cNvSpPr/>
            <p:nvPr/>
          </p:nvSpPr>
          <p:spPr>
            <a:xfrm>
              <a:off x="4174446" y="4248597"/>
              <a:ext cx="174000" cy="2055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5" name="Google Shape;745;p38"/>
            <p:cNvSpPr/>
            <p:nvPr/>
          </p:nvSpPr>
          <p:spPr>
            <a:xfrm>
              <a:off x="1103822" y="3975348"/>
              <a:ext cx="174000" cy="4719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6" name="Google Shape;746;p38"/>
            <p:cNvSpPr/>
            <p:nvPr/>
          </p:nvSpPr>
          <p:spPr>
            <a:xfrm>
              <a:off x="1370209" y="4248597"/>
              <a:ext cx="174000" cy="1968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7" name="Google Shape;747;p38"/>
            <p:cNvSpPr/>
            <p:nvPr/>
          </p:nvSpPr>
          <p:spPr>
            <a:xfrm>
              <a:off x="1650548" y="4147035"/>
              <a:ext cx="174000" cy="300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48" name="Google Shape;748;p38"/>
            <p:cNvSpPr/>
            <p:nvPr/>
          </p:nvSpPr>
          <p:spPr>
            <a:xfrm>
              <a:off x="1918308" y="4101599"/>
              <a:ext cx="174000" cy="3435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grpSp>
      <p:sp>
        <p:nvSpPr>
          <p:cNvPr id="749" name="Google Shape;749;p38"/>
          <p:cNvSpPr/>
          <p:nvPr/>
        </p:nvSpPr>
        <p:spPr>
          <a:xfrm>
            <a:off x="3770400" y="1185345"/>
            <a:ext cx="1599300" cy="7884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en-US"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Aggregator</a:t>
            </a:r>
            <a:endParaRPr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pic>
        <p:nvPicPr>
          <p:cNvPr id="750" name="Google Shape;750;p38" descr="Gears"/>
          <p:cNvPicPr preferRelativeResize="0"/>
          <p:nvPr/>
        </p:nvPicPr>
        <p:blipFill rotWithShape="1">
          <a:blip r:embed="rId4">
            <a:alphaModFix/>
          </a:blip>
          <a:srcRect/>
          <a:stretch/>
        </p:blipFill>
        <p:spPr>
          <a:xfrm>
            <a:off x="4394397" y="1530800"/>
            <a:ext cx="347678" cy="347700"/>
          </a:xfrm>
          <a:prstGeom prst="rect">
            <a:avLst/>
          </a:prstGeom>
          <a:noFill/>
          <a:ln>
            <a:noFill/>
          </a:ln>
        </p:spPr>
      </p:pic>
      <p:cxnSp>
        <p:nvCxnSpPr>
          <p:cNvPr id="751" name="Google Shape;751;p38"/>
          <p:cNvCxnSpPr/>
          <p:nvPr/>
        </p:nvCxnSpPr>
        <p:spPr>
          <a:xfrm rot="-5400000" flipH="1">
            <a:off x="4465800" y="2154195"/>
            <a:ext cx="1329600" cy="1121100"/>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752" name="Google Shape;752;p38"/>
          <p:cNvCxnSpPr>
            <a:endCxn id="727" idx="0"/>
          </p:cNvCxnSpPr>
          <p:nvPr/>
        </p:nvCxnSpPr>
        <p:spPr>
          <a:xfrm>
            <a:off x="3046740" y="1335139"/>
            <a:ext cx="2645100" cy="2106600"/>
          </a:xfrm>
          <a:prstGeom prst="straightConnector1">
            <a:avLst/>
          </a:prstGeom>
          <a:noFill/>
          <a:ln w="19050" cap="flat" cmpd="sng">
            <a:solidFill>
              <a:schemeClr val="accent1"/>
            </a:solidFill>
            <a:prstDash val="solid"/>
            <a:round/>
            <a:headEnd type="none" w="med" len="med"/>
            <a:tailEnd type="none" w="med" len="med"/>
          </a:ln>
        </p:spPr>
      </p:cxnSp>
      <p:sp>
        <p:nvSpPr>
          <p:cNvPr id="753" name="Google Shape;753;p38"/>
          <p:cNvSpPr/>
          <p:nvPr/>
        </p:nvSpPr>
        <p:spPr>
          <a:xfrm>
            <a:off x="1497700" y="1185350"/>
            <a:ext cx="2199600" cy="3543000"/>
          </a:xfrm>
          <a:prstGeom prst="ellipse">
            <a:avLst/>
          </a:prstGeom>
          <a:solidFill>
            <a:schemeClr val="lt2"/>
          </a:solid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Roboto" panose="02000000000000000000" pitchFamily="2" charset="0"/>
              <a:ea typeface="Roboto" panose="02000000000000000000" pitchFamily="2" charset="0"/>
              <a:cs typeface="Roboto" panose="02000000000000000000" pitchFamily="2" charset="0"/>
            </a:endParaRPr>
          </a:p>
        </p:txBody>
      </p:sp>
      <p:cxnSp>
        <p:nvCxnSpPr>
          <p:cNvPr id="754" name="Google Shape;754;p38"/>
          <p:cNvCxnSpPr>
            <a:stCxn id="734" idx="2"/>
            <a:endCxn id="753" idx="4"/>
          </p:cNvCxnSpPr>
          <p:nvPr/>
        </p:nvCxnSpPr>
        <p:spPr>
          <a:xfrm flipH="1">
            <a:off x="2597486" y="4455519"/>
            <a:ext cx="3090300" cy="272700"/>
          </a:xfrm>
          <a:prstGeom prst="straightConnector1">
            <a:avLst/>
          </a:prstGeom>
          <a:noFill/>
          <a:ln w="19050" cap="flat" cmpd="sng">
            <a:solidFill>
              <a:schemeClr val="accent1"/>
            </a:solidFill>
            <a:prstDash val="solid"/>
            <a:round/>
            <a:headEnd type="none" w="med" len="med"/>
            <a:tailEnd type="none" w="med" len="med"/>
          </a:ln>
        </p:spPr>
      </p:cxnSp>
      <p:sp>
        <p:nvSpPr>
          <p:cNvPr id="755" name="Google Shape;755;p38"/>
          <p:cNvSpPr/>
          <p:nvPr/>
        </p:nvSpPr>
        <p:spPr>
          <a:xfrm>
            <a:off x="2349400" y="1519553"/>
            <a:ext cx="492900" cy="28746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56" name="Google Shape;756;p38"/>
          <p:cNvSpPr/>
          <p:nvPr/>
        </p:nvSpPr>
        <p:spPr>
          <a:xfrm>
            <a:off x="2352725" y="3260696"/>
            <a:ext cx="492900" cy="11277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757" name="Google Shape;757;p38"/>
          <p:cNvSpPr/>
          <p:nvPr/>
        </p:nvSpPr>
        <p:spPr>
          <a:xfrm>
            <a:off x="1985550" y="3259625"/>
            <a:ext cx="239700" cy="1127700"/>
          </a:xfrm>
          <a:prstGeom prst="leftBrace">
            <a:avLst>
              <a:gd name="adj1" fmla="val 50000"/>
              <a:gd name="adj2" fmla="val 50000"/>
            </a:avLst>
          </a:prstGeom>
          <a:noFill/>
          <a:ln w="28575" cap="flat" cmpd="sng">
            <a:solidFill>
              <a:srgbClr val="7C00B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Roboto" panose="02000000000000000000" pitchFamily="2" charset="0"/>
              <a:ea typeface="Roboto" panose="02000000000000000000" pitchFamily="2" charset="0"/>
              <a:cs typeface="Roboto" panose="02000000000000000000" pitchFamily="2" charset="0"/>
            </a:endParaRPr>
          </a:p>
        </p:txBody>
      </p:sp>
      <p:sp>
        <p:nvSpPr>
          <p:cNvPr id="758" name="Google Shape;758;p38"/>
          <p:cNvSpPr/>
          <p:nvPr/>
        </p:nvSpPr>
        <p:spPr>
          <a:xfrm>
            <a:off x="5734025" y="1959825"/>
            <a:ext cx="1206600" cy="788400"/>
          </a:xfrm>
          <a:prstGeom prst="wedgeRectCallout">
            <a:avLst>
              <a:gd name="adj1" fmla="val -139371"/>
              <a:gd name="adj2" fmla="val -5492"/>
            </a:avLst>
          </a:prstGeom>
          <a:solidFill>
            <a:schemeClr val="lt2"/>
          </a:solidFill>
          <a:ln w="19050" cap="flat" cmpd="sng">
            <a:solidFill>
              <a:srgbClr val="7C00BA"/>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latin typeface="Roboto" panose="02000000000000000000" pitchFamily="2" charset="0"/>
                <a:ea typeface="Roboto" panose="02000000000000000000" pitchFamily="2" charset="0"/>
                <a:cs typeface="Roboto" panose="02000000000000000000" pitchFamily="2" charset="0"/>
              </a:rPr>
              <a:t>Shard Key</a:t>
            </a:r>
            <a:endParaRPr>
              <a:latin typeface="Roboto" panose="02000000000000000000" pitchFamily="2" charset="0"/>
              <a:ea typeface="Roboto" panose="02000000000000000000" pitchFamily="2" charset="0"/>
              <a:cs typeface="Roboto" panose="02000000000000000000" pitchFamily="2" charset="0"/>
            </a:endParaRPr>
          </a:p>
          <a:p>
            <a:pPr marL="0" lvl="0" indent="0" algn="ctr" rtl="0">
              <a:spcBef>
                <a:spcPts val="0"/>
              </a:spcBef>
              <a:spcAft>
                <a:spcPts val="0"/>
              </a:spcAft>
              <a:buNone/>
            </a:pPr>
            <a:r>
              <a:rPr lang="en-US" sz="1000">
                <a:latin typeface="Roboto" panose="02000000000000000000" pitchFamily="2" charset="0"/>
                <a:ea typeface="Roboto" panose="02000000000000000000" pitchFamily="2" charset="0"/>
                <a:cs typeface="Roboto" panose="02000000000000000000" pitchFamily="2" charset="0"/>
              </a:rPr>
              <a:t>Where do I go?</a:t>
            </a:r>
            <a:endParaRPr sz="1000">
              <a:latin typeface="Roboto" panose="02000000000000000000" pitchFamily="2" charset="0"/>
              <a:ea typeface="Roboto" panose="02000000000000000000" pitchFamily="2" charset="0"/>
              <a:cs typeface="Roboto" panose="02000000000000000000" pitchFamily="2" charset="0"/>
            </a:endParaRPr>
          </a:p>
        </p:txBody>
      </p:sp>
      <p:sp>
        <p:nvSpPr>
          <p:cNvPr id="759" name="Google Shape;759;p38"/>
          <p:cNvSpPr/>
          <p:nvPr/>
        </p:nvSpPr>
        <p:spPr>
          <a:xfrm>
            <a:off x="226225" y="3406550"/>
            <a:ext cx="1206600" cy="788400"/>
          </a:xfrm>
          <a:prstGeom prst="wedgeRectCallout">
            <a:avLst>
              <a:gd name="adj1" fmla="val 96113"/>
              <a:gd name="adj2" fmla="val 2106"/>
            </a:avLst>
          </a:prstGeom>
          <a:solidFill>
            <a:schemeClr val="lt2"/>
          </a:solidFill>
          <a:ln w="19050" cap="flat" cmpd="sng">
            <a:solidFill>
              <a:srgbClr val="7C00BA"/>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latin typeface="Roboto" panose="02000000000000000000" pitchFamily="2" charset="0"/>
                <a:ea typeface="Roboto" panose="02000000000000000000" pitchFamily="2" charset="0"/>
                <a:cs typeface="Roboto" panose="02000000000000000000" pitchFamily="2" charset="0"/>
              </a:rPr>
              <a:t>Sort Key</a:t>
            </a:r>
            <a:endParaRPr>
              <a:latin typeface="Roboto" panose="02000000000000000000" pitchFamily="2" charset="0"/>
              <a:ea typeface="Roboto" panose="02000000000000000000" pitchFamily="2" charset="0"/>
              <a:cs typeface="Roboto" panose="02000000000000000000" pitchFamily="2" charset="0"/>
            </a:endParaRPr>
          </a:p>
          <a:p>
            <a:pPr marL="0" lvl="0" indent="0" algn="ctr" rtl="0">
              <a:spcBef>
                <a:spcPts val="0"/>
              </a:spcBef>
              <a:spcAft>
                <a:spcPts val="0"/>
              </a:spcAft>
              <a:buNone/>
            </a:pPr>
            <a:r>
              <a:rPr lang="en-US" sz="1100">
                <a:latin typeface="Roboto" panose="02000000000000000000" pitchFamily="2" charset="0"/>
                <a:ea typeface="Roboto" panose="02000000000000000000" pitchFamily="2" charset="0"/>
                <a:cs typeface="Roboto" panose="02000000000000000000" pitchFamily="2" charset="0"/>
              </a:rPr>
              <a:t>How should I be organized?</a:t>
            </a:r>
            <a:endParaRPr sz="1100">
              <a:latin typeface="Roboto" panose="02000000000000000000" pitchFamily="2" charset="0"/>
              <a:ea typeface="Roboto" panose="02000000000000000000" pitchFamily="2" charset="0"/>
              <a:cs typeface="Roboto" panose="02000000000000000000" pitchFamily="2"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10511"/>
    </mc:Choice>
    <mc:Fallback>
      <p:transition spd="slow" advTm="105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1"/>
                                        </p:tgtEl>
                                        <p:attrNameLst>
                                          <p:attrName>style.visibility</p:attrName>
                                        </p:attrNameLst>
                                      </p:cBhvr>
                                      <p:to>
                                        <p:strVal val="visible"/>
                                      </p:to>
                                    </p:set>
                                    <p:animEffect transition="in" filter="fade">
                                      <p:cBhvr>
                                        <p:cTn id="7" dur="1000"/>
                                        <p:tgtEl>
                                          <p:spTgt spid="7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58"/>
                                        </p:tgtEl>
                                        <p:attrNameLst>
                                          <p:attrName>style.visibility</p:attrName>
                                        </p:attrNameLst>
                                      </p:cBhvr>
                                      <p:to>
                                        <p:strVal val="visible"/>
                                      </p:to>
                                    </p:set>
                                    <p:animEffect transition="in" filter="fade">
                                      <p:cBhvr>
                                        <p:cTn id="12" dur="1000"/>
                                        <p:tgtEl>
                                          <p:spTgt spid="75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52"/>
                                        </p:tgtEl>
                                        <p:attrNameLst>
                                          <p:attrName>style.visibility</p:attrName>
                                        </p:attrNameLst>
                                      </p:cBhvr>
                                      <p:to>
                                        <p:strVal val="visible"/>
                                      </p:to>
                                    </p:set>
                                    <p:animEffect transition="in" filter="fade">
                                      <p:cBhvr>
                                        <p:cTn id="17" dur="1000"/>
                                        <p:tgtEl>
                                          <p:spTgt spid="752"/>
                                        </p:tgtEl>
                                      </p:cBhvr>
                                    </p:animEffect>
                                  </p:childTnLst>
                                </p:cTn>
                              </p:par>
                              <p:par>
                                <p:cTn id="18" presetID="10" presetClass="entr" presetSubtype="0" fill="hold" nodeType="withEffect">
                                  <p:stCondLst>
                                    <p:cond delay="0"/>
                                  </p:stCondLst>
                                  <p:childTnLst>
                                    <p:set>
                                      <p:cBhvr>
                                        <p:cTn id="19" dur="1" fill="hold">
                                          <p:stCondLst>
                                            <p:cond delay="0"/>
                                          </p:stCondLst>
                                        </p:cTn>
                                        <p:tgtEl>
                                          <p:spTgt spid="753"/>
                                        </p:tgtEl>
                                        <p:attrNameLst>
                                          <p:attrName>style.visibility</p:attrName>
                                        </p:attrNameLst>
                                      </p:cBhvr>
                                      <p:to>
                                        <p:strVal val="visible"/>
                                      </p:to>
                                    </p:set>
                                    <p:animEffect transition="in" filter="fade">
                                      <p:cBhvr>
                                        <p:cTn id="20" dur="1000"/>
                                        <p:tgtEl>
                                          <p:spTgt spid="753"/>
                                        </p:tgtEl>
                                      </p:cBhvr>
                                    </p:animEffect>
                                  </p:childTnLst>
                                </p:cTn>
                              </p:par>
                              <p:par>
                                <p:cTn id="21" presetID="10" presetClass="entr" presetSubtype="0" fill="hold" nodeType="withEffect">
                                  <p:stCondLst>
                                    <p:cond delay="0"/>
                                  </p:stCondLst>
                                  <p:childTnLst>
                                    <p:set>
                                      <p:cBhvr>
                                        <p:cTn id="22" dur="1" fill="hold">
                                          <p:stCondLst>
                                            <p:cond delay="0"/>
                                          </p:stCondLst>
                                        </p:cTn>
                                        <p:tgtEl>
                                          <p:spTgt spid="754"/>
                                        </p:tgtEl>
                                        <p:attrNameLst>
                                          <p:attrName>style.visibility</p:attrName>
                                        </p:attrNameLst>
                                      </p:cBhvr>
                                      <p:to>
                                        <p:strVal val="visible"/>
                                      </p:to>
                                    </p:set>
                                    <p:animEffect transition="in" filter="fade">
                                      <p:cBhvr>
                                        <p:cTn id="23" dur="1000"/>
                                        <p:tgtEl>
                                          <p:spTgt spid="754"/>
                                        </p:tgtEl>
                                      </p:cBhvr>
                                    </p:animEffect>
                                  </p:childTnLst>
                                </p:cTn>
                              </p:par>
                              <p:par>
                                <p:cTn id="24" presetID="10" presetClass="entr" presetSubtype="0" fill="hold" nodeType="withEffect">
                                  <p:stCondLst>
                                    <p:cond delay="0"/>
                                  </p:stCondLst>
                                  <p:childTnLst>
                                    <p:set>
                                      <p:cBhvr>
                                        <p:cTn id="25" dur="1" fill="hold">
                                          <p:stCondLst>
                                            <p:cond delay="0"/>
                                          </p:stCondLst>
                                        </p:cTn>
                                        <p:tgtEl>
                                          <p:spTgt spid="755"/>
                                        </p:tgtEl>
                                        <p:attrNameLst>
                                          <p:attrName>style.visibility</p:attrName>
                                        </p:attrNameLst>
                                      </p:cBhvr>
                                      <p:to>
                                        <p:strVal val="visible"/>
                                      </p:to>
                                    </p:set>
                                    <p:animEffect transition="in" filter="fade">
                                      <p:cBhvr>
                                        <p:cTn id="26" dur="1000"/>
                                        <p:tgtEl>
                                          <p:spTgt spid="755"/>
                                        </p:tgtEl>
                                      </p:cBhvr>
                                    </p:animEffect>
                                  </p:childTnLst>
                                </p:cTn>
                              </p:par>
                              <p:par>
                                <p:cTn id="27" presetID="10" presetClass="entr" presetSubtype="0" fill="hold" nodeType="withEffect">
                                  <p:stCondLst>
                                    <p:cond delay="0"/>
                                  </p:stCondLst>
                                  <p:childTnLst>
                                    <p:set>
                                      <p:cBhvr>
                                        <p:cTn id="28" dur="1" fill="hold">
                                          <p:stCondLst>
                                            <p:cond delay="0"/>
                                          </p:stCondLst>
                                        </p:cTn>
                                        <p:tgtEl>
                                          <p:spTgt spid="756"/>
                                        </p:tgtEl>
                                        <p:attrNameLst>
                                          <p:attrName>style.visibility</p:attrName>
                                        </p:attrNameLst>
                                      </p:cBhvr>
                                      <p:to>
                                        <p:strVal val="visible"/>
                                      </p:to>
                                    </p:set>
                                    <p:animEffect transition="in" filter="fade">
                                      <p:cBhvr>
                                        <p:cTn id="29" dur="1000"/>
                                        <p:tgtEl>
                                          <p:spTgt spid="75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757"/>
                                        </p:tgtEl>
                                        <p:attrNameLst>
                                          <p:attrName>style.visibility</p:attrName>
                                        </p:attrNameLst>
                                      </p:cBhvr>
                                      <p:to>
                                        <p:strVal val="visible"/>
                                      </p:to>
                                    </p:set>
                                    <p:animEffect transition="in" filter="fade">
                                      <p:cBhvr>
                                        <p:cTn id="34" dur="1000"/>
                                        <p:tgtEl>
                                          <p:spTgt spid="757"/>
                                        </p:tgtEl>
                                      </p:cBhvr>
                                    </p:animEffect>
                                  </p:childTnLst>
                                </p:cTn>
                              </p:par>
                              <p:par>
                                <p:cTn id="35" presetID="10" presetClass="entr" presetSubtype="0" fill="hold" nodeType="withEffect">
                                  <p:stCondLst>
                                    <p:cond delay="0"/>
                                  </p:stCondLst>
                                  <p:childTnLst>
                                    <p:set>
                                      <p:cBhvr>
                                        <p:cTn id="36" dur="1" fill="hold">
                                          <p:stCondLst>
                                            <p:cond delay="0"/>
                                          </p:stCondLst>
                                        </p:cTn>
                                        <p:tgtEl>
                                          <p:spTgt spid="759"/>
                                        </p:tgtEl>
                                        <p:attrNameLst>
                                          <p:attrName>style.visibility</p:attrName>
                                        </p:attrNameLst>
                                      </p:cBhvr>
                                      <p:to>
                                        <p:strVal val="visible"/>
                                      </p:to>
                                    </p:set>
                                    <p:animEffect transition="in" filter="fade">
                                      <p:cBhvr>
                                        <p:cTn id="37" dur="1000"/>
                                        <p:tgtEl>
                                          <p:spTgt spid="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1"/>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SingleStoreDB</a:t>
            </a:r>
            <a:r>
              <a:rPr lang="en-US" dirty="0"/>
              <a:t> Cloud Administrator</a:t>
            </a:r>
            <a:endParaRPr dirty="0"/>
          </a:p>
        </p:txBody>
      </p:sp>
      <p:sp>
        <p:nvSpPr>
          <p:cNvPr id="134" name="Google Shape;134;p21"/>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err="1"/>
              <a:t>Sharding</a:t>
            </a:r>
            <a:r>
              <a:rPr lang="en-US" dirty="0"/>
              <a:t> and Shard Keys</a:t>
            </a:r>
            <a:endParaRPr dirty="0"/>
          </a:p>
        </p:txBody>
      </p:sp>
      <p:sp>
        <p:nvSpPr>
          <p:cNvPr id="2" name="Text Placeholder 1">
            <a:extLst>
              <a:ext uri="{FF2B5EF4-FFF2-40B4-BE49-F238E27FC236}">
                <a16:creationId xmlns:a16="http://schemas.microsoft.com/office/drawing/2014/main" id="{41211E1D-9020-B76B-9042-C94F74F221DA}"/>
              </a:ext>
            </a:extLst>
          </p:cNvPr>
          <p:cNvSpPr>
            <a:spLocks noGrp="1"/>
          </p:cNvSpPr>
          <p:nvPr>
            <p:ph type="body" sz="quarter" idx="10"/>
          </p:nvPr>
        </p:nvSpPr>
        <p:spPr>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solidFill>
                  <a:schemeClr val="tx1">
                    <a:lumMod val="50000"/>
                    <a:lumOff val="50000"/>
                  </a:schemeClr>
                </a:solidFill>
              </a:rPr>
              <a:t>What is </a:t>
            </a:r>
            <a:r>
              <a:rPr lang="en-US" dirty="0" err="1">
                <a:solidFill>
                  <a:schemeClr val="tx1">
                    <a:lumMod val="50000"/>
                    <a:lumOff val="50000"/>
                  </a:schemeClr>
                </a:solidFill>
              </a:rPr>
              <a:t>Sharding</a:t>
            </a:r>
            <a:r>
              <a:rPr lang="en-US" dirty="0">
                <a:solidFill>
                  <a:schemeClr val="tx1">
                    <a:lumMod val="50000"/>
                    <a:lumOff val="50000"/>
                  </a:schemeClr>
                </a:solidFill>
              </a:rPr>
              <a:t>?</a:t>
            </a:r>
          </a:p>
        </p:txBody>
      </p:sp>
      <p:sp>
        <p:nvSpPr>
          <p:cNvPr id="3" name="Text Placeholder 2">
            <a:extLst>
              <a:ext uri="{FF2B5EF4-FFF2-40B4-BE49-F238E27FC236}">
                <a16:creationId xmlns:a16="http://schemas.microsoft.com/office/drawing/2014/main" id="{C2EBAAC0-4213-CB34-5034-A870F83BAC26}"/>
              </a:ext>
            </a:extLst>
          </p:cNvPr>
          <p:cNvSpPr>
            <a:spLocks noGrp="1"/>
          </p:cNvSpPr>
          <p:nvPr>
            <p:ph type="body" sz="quarter" idx="11"/>
          </p:nvPr>
        </p:nvSpPr>
        <p:spPr>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solidFill>
                  <a:schemeClr val="tx1">
                    <a:lumMod val="50000"/>
                    <a:lumOff val="50000"/>
                  </a:schemeClr>
                </a:solidFill>
              </a:rPr>
              <a:t>What is a Shard Key?</a:t>
            </a:r>
          </a:p>
        </p:txBody>
      </p:sp>
      <p:sp>
        <p:nvSpPr>
          <p:cNvPr id="4" name="Text Placeholder 3">
            <a:extLst>
              <a:ext uri="{FF2B5EF4-FFF2-40B4-BE49-F238E27FC236}">
                <a16:creationId xmlns:a16="http://schemas.microsoft.com/office/drawing/2014/main" id="{08ADE9EC-519C-ECB3-7445-B5DC6BF58250}"/>
              </a:ext>
            </a:extLst>
          </p:cNvPr>
          <p:cNvSpPr>
            <a:spLocks noGrp="1"/>
          </p:cNvSpPr>
          <p:nvPr>
            <p:ph type="body" sz="quarter" idx="12"/>
          </p:nvPr>
        </p:nvSpPr>
        <p:spPr>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solidFill>
                  <a:schemeClr val="tx1"/>
                </a:solidFill>
              </a:rPr>
              <a:t>Choosing a Shard Key</a:t>
            </a:r>
          </a:p>
        </p:txBody>
      </p:sp>
    </p:spTree>
    <p:extLst>
      <p:ext uri="{BB962C8B-B14F-4D97-AF65-F5344CB8AC3E}">
        <p14:creationId xmlns:p14="http://schemas.microsoft.com/office/powerpoint/2010/main" val="426144981"/>
      </p:ext>
    </p:extLst>
  </p:cSld>
  <p:clrMapOvr>
    <a:masterClrMapping/>
  </p:clrMapOvr>
  <mc:AlternateContent xmlns:mc="http://schemas.openxmlformats.org/markup-compatibility/2006">
    <mc:Choice xmlns:p14="http://schemas.microsoft.com/office/powerpoint/2010/main" Requires="p14">
      <p:transition spd="slow" p14:dur="2000" advTm="1549"/>
    </mc:Choice>
    <mc:Fallback>
      <p:transition spd="slow" advTm="154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2" name="Subtitle 1">
            <a:extLst>
              <a:ext uri="{FF2B5EF4-FFF2-40B4-BE49-F238E27FC236}">
                <a16:creationId xmlns:a16="http://schemas.microsoft.com/office/drawing/2014/main" id="{2E59E524-8C10-8921-0770-B055122A28E7}"/>
              </a:ext>
            </a:extLst>
          </p:cNvPr>
          <p:cNvSpPr>
            <a:spLocks noGrp="1"/>
          </p:cNvSpPr>
          <p:nvPr>
            <p:ph type="subTitle" idx="1"/>
          </p:nvPr>
        </p:nvSpPr>
        <p:spPr/>
        <p:txBody>
          <a:bodyPr/>
          <a:lstStyle/>
          <a:p>
            <a:r>
              <a:rPr lang="en-US" dirty="0"/>
              <a:t>Choosing a Shard Key</a:t>
            </a:r>
          </a:p>
        </p:txBody>
      </p:sp>
      <p:sp>
        <p:nvSpPr>
          <p:cNvPr id="549" name="Google Shape;549;p28"/>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Setting the Shard Key</a:t>
            </a:r>
            <a:endParaRPr dirty="0"/>
          </a:p>
        </p:txBody>
      </p:sp>
      <p:sp>
        <p:nvSpPr>
          <p:cNvPr id="551" name="Google Shape;551;p28"/>
          <p:cNvSpPr txBox="1"/>
          <p:nvPr/>
        </p:nvSpPr>
        <p:spPr>
          <a:xfrm>
            <a:off x="3345775" y="1697850"/>
            <a:ext cx="3000000" cy="198089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US" sz="1450" dirty="0">
                <a:solidFill>
                  <a:srgbClr val="8800CC"/>
                </a:solidFill>
                <a:highlight>
                  <a:srgbClr val="FFFFFE"/>
                </a:highlight>
                <a:latin typeface="Inconsolata"/>
                <a:ea typeface="Inconsolata"/>
                <a:cs typeface="Inconsolata"/>
                <a:sym typeface="Inconsolata"/>
              </a:rPr>
              <a:t>CREATE</a:t>
            </a:r>
            <a:r>
              <a:rPr lang="en-US" sz="1450" dirty="0">
                <a:highlight>
                  <a:srgbClr val="FFFFFE"/>
                </a:highlight>
                <a:latin typeface="Inconsolata"/>
                <a:ea typeface="Inconsolata"/>
                <a:cs typeface="Inconsolata"/>
                <a:sym typeface="Inconsolata"/>
              </a:rPr>
              <a:t> </a:t>
            </a:r>
            <a:r>
              <a:rPr lang="en-US" sz="1450" dirty="0">
                <a:solidFill>
                  <a:srgbClr val="8800CC"/>
                </a:solidFill>
                <a:highlight>
                  <a:srgbClr val="FFFFFE"/>
                </a:highlight>
                <a:latin typeface="Inconsolata"/>
                <a:ea typeface="Inconsolata"/>
                <a:cs typeface="Inconsolata"/>
                <a:sym typeface="Inconsolata"/>
              </a:rPr>
              <a:t>TABLE</a:t>
            </a:r>
            <a:r>
              <a:rPr lang="en-US" sz="1450" dirty="0">
                <a:highlight>
                  <a:srgbClr val="FFFFFE"/>
                </a:highlight>
                <a:latin typeface="Inconsolata"/>
                <a:ea typeface="Inconsolata"/>
                <a:cs typeface="Inconsolata"/>
                <a:sym typeface="Inconsolata"/>
              </a:rPr>
              <a:t> </a:t>
            </a:r>
            <a:r>
              <a:rPr lang="en-US" sz="1450" dirty="0">
                <a:solidFill>
                  <a:srgbClr val="8800CC"/>
                </a:solidFill>
                <a:highlight>
                  <a:srgbClr val="FFFFFE"/>
                </a:highlight>
                <a:latin typeface="Inconsolata"/>
                <a:ea typeface="Inconsolata"/>
                <a:cs typeface="Inconsolata"/>
                <a:sym typeface="Inconsolata"/>
              </a:rPr>
              <a:t>order</a:t>
            </a: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orderId</a:t>
            </a:r>
            <a:r>
              <a:rPr lang="en-US" sz="1450" dirty="0">
                <a:solidFill>
                  <a:schemeClr val="tx1">
                    <a:lumMod val="50000"/>
                    <a:lumOff val="50000"/>
                  </a:schemeClr>
                </a:solidFill>
                <a:highlight>
                  <a:srgbClr val="FFFFFE"/>
                </a:highlight>
                <a:latin typeface="Inconsolata"/>
                <a:ea typeface="Inconsolata"/>
                <a:cs typeface="Inconsolata"/>
                <a:sym typeface="Inconsolata"/>
              </a:rPr>
              <a:t> BIGINT,</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customerId</a:t>
            </a:r>
            <a:r>
              <a:rPr lang="en-US" sz="1450" dirty="0">
                <a:solidFill>
                  <a:schemeClr val="tx1">
                    <a:lumMod val="50000"/>
                    <a:lumOff val="50000"/>
                  </a:schemeClr>
                </a:solidFill>
                <a:highlight>
                  <a:srgbClr val="FFFFFE"/>
                </a:highlight>
                <a:latin typeface="Inconsolata"/>
                <a:ea typeface="Inconsolata"/>
                <a:cs typeface="Inconsolata"/>
                <a:sym typeface="Inconsolata"/>
              </a:rPr>
              <a:t> BIGINT,</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orderDate</a:t>
            </a:r>
            <a:r>
              <a:rPr lang="en-US" sz="1450" dirty="0">
                <a:solidFill>
                  <a:schemeClr val="tx1">
                    <a:lumMod val="50000"/>
                    <a:lumOff val="50000"/>
                  </a:schemeClr>
                </a:solidFill>
                <a:highlight>
                  <a:srgbClr val="FFFFFE"/>
                </a:highlight>
                <a:latin typeface="Inconsolata"/>
                <a:ea typeface="Inconsolata"/>
                <a:cs typeface="Inconsolata"/>
                <a:sym typeface="Inconsolata"/>
              </a:rPr>
              <a:t> DATETIME,</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status VARCHAR(30),</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   SHARD </a:t>
            </a:r>
            <a:r>
              <a:rPr lang="en-US" sz="1450" dirty="0">
                <a:solidFill>
                  <a:srgbClr val="8800CC"/>
                </a:solidFill>
                <a:highlight>
                  <a:srgbClr val="FFFFFE"/>
                </a:highlight>
                <a:latin typeface="Inconsolata"/>
                <a:ea typeface="Inconsolata"/>
                <a:cs typeface="Inconsolata"/>
                <a:sym typeface="Inconsolata"/>
              </a:rPr>
              <a:t>KEY</a:t>
            </a:r>
            <a:r>
              <a:rPr lang="en-US" sz="1450" dirty="0">
                <a:highlight>
                  <a:srgbClr val="FFFFFE"/>
                </a:highlight>
                <a:latin typeface="Inconsolata"/>
                <a:ea typeface="Inconsolata"/>
                <a:cs typeface="Inconsolata"/>
                <a:sym typeface="Inconsolata"/>
              </a:rPr>
              <a:t>(</a:t>
            </a:r>
            <a:r>
              <a:rPr lang="en-US" sz="1450" dirty="0" err="1">
                <a:highlight>
                  <a:srgbClr val="FFFFFE"/>
                </a:highlight>
                <a:latin typeface="Inconsolata"/>
                <a:ea typeface="Inconsolata"/>
                <a:cs typeface="Inconsolata"/>
                <a:sym typeface="Inconsolata"/>
              </a:rPr>
              <a:t>orderId</a:t>
            </a: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p:txBody>
      </p:sp>
      <p:cxnSp>
        <p:nvCxnSpPr>
          <p:cNvPr id="552" name="Google Shape;552;p28"/>
          <p:cNvCxnSpPr/>
          <p:nvPr/>
        </p:nvCxnSpPr>
        <p:spPr>
          <a:xfrm>
            <a:off x="2461900" y="3185975"/>
            <a:ext cx="1148700" cy="5100"/>
          </a:xfrm>
          <a:prstGeom prst="straightConnector1">
            <a:avLst/>
          </a:prstGeom>
          <a:noFill/>
          <a:ln w="28575" cap="flat" cmpd="sng">
            <a:solidFill>
              <a:schemeClr val="accent2"/>
            </a:solidFill>
            <a:prstDash val="solid"/>
            <a:round/>
            <a:headEnd type="none" w="med" len="med"/>
            <a:tailEnd type="triangle" w="med" len="med"/>
          </a:ln>
        </p:spPr>
      </p:cxnSp>
    </p:spTree>
  </p:cSld>
  <p:clrMapOvr>
    <a:masterClrMapping/>
  </p:clrMapOvr>
  <mc:AlternateContent xmlns:mc="http://schemas.openxmlformats.org/markup-compatibility/2006">
    <mc:Choice xmlns:p14="http://schemas.microsoft.com/office/powerpoint/2010/main" Requires="p14">
      <p:transition spd="slow" p14:dur="2000" advTm="1587"/>
    </mc:Choice>
    <mc:Fallback>
      <p:transition spd="slow" advTm="158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2" name="Subtitle 1">
            <a:extLst>
              <a:ext uri="{FF2B5EF4-FFF2-40B4-BE49-F238E27FC236}">
                <a16:creationId xmlns:a16="http://schemas.microsoft.com/office/drawing/2014/main" id="{07E098B8-53EE-64F5-4786-EE8421660267}"/>
              </a:ext>
            </a:extLst>
          </p:cNvPr>
          <p:cNvSpPr>
            <a:spLocks noGrp="1"/>
          </p:cNvSpPr>
          <p:nvPr>
            <p:ph type="subTitle" idx="1"/>
          </p:nvPr>
        </p:nvSpPr>
        <p:spPr/>
        <p:txBody>
          <a:bodyPr/>
          <a:lstStyle/>
          <a:p>
            <a:r>
              <a:rPr lang="en-US" dirty="0"/>
              <a:t>Choosing a Shard Key</a:t>
            </a:r>
          </a:p>
        </p:txBody>
      </p:sp>
      <p:sp>
        <p:nvSpPr>
          <p:cNvPr id="557" name="Google Shape;557;p29"/>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Setting the Shard Key</a:t>
            </a:r>
            <a:endParaRPr/>
          </a:p>
        </p:txBody>
      </p:sp>
      <p:sp>
        <p:nvSpPr>
          <p:cNvPr id="559" name="Google Shape;559;p29"/>
          <p:cNvSpPr txBox="1"/>
          <p:nvPr/>
        </p:nvSpPr>
        <p:spPr>
          <a:xfrm>
            <a:off x="3345775" y="1697850"/>
            <a:ext cx="3000000" cy="198089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US" sz="1450" dirty="0">
                <a:solidFill>
                  <a:srgbClr val="8800CC"/>
                </a:solidFill>
                <a:highlight>
                  <a:srgbClr val="FFFFFE"/>
                </a:highlight>
                <a:latin typeface="Inconsolata"/>
                <a:ea typeface="Inconsolata"/>
                <a:cs typeface="Inconsolata"/>
                <a:sym typeface="Inconsolata"/>
              </a:rPr>
              <a:t>CREATE</a:t>
            </a:r>
            <a:r>
              <a:rPr lang="en-US" sz="1450" dirty="0">
                <a:highlight>
                  <a:srgbClr val="FFFFFE"/>
                </a:highlight>
                <a:latin typeface="Inconsolata"/>
                <a:ea typeface="Inconsolata"/>
                <a:cs typeface="Inconsolata"/>
                <a:sym typeface="Inconsolata"/>
              </a:rPr>
              <a:t> </a:t>
            </a:r>
            <a:r>
              <a:rPr lang="en-US" sz="1450" dirty="0">
                <a:solidFill>
                  <a:srgbClr val="8800CC"/>
                </a:solidFill>
                <a:highlight>
                  <a:srgbClr val="FFFFFE"/>
                </a:highlight>
                <a:latin typeface="Inconsolata"/>
                <a:ea typeface="Inconsolata"/>
                <a:cs typeface="Inconsolata"/>
                <a:sym typeface="Inconsolata"/>
              </a:rPr>
              <a:t>TABLE</a:t>
            </a:r>
            <a:r>
              <a:rPr lang="en-US" sz="1450" dirty="0">
                <a:highlight>
                  <a:srgbClr val="FFFFFE"/>
                </a:highlight>
                <a:latin typeface="Inconsolata"/>
                <a:ea typeface="Inconsolata"/>
                <a:cs typeface="Inconsolata"/>
                <a:sym typeface="Inconsolata"/>
              </a:rPr>
              <a:t> </a:t>
            </a:r>
            <a:r>
              <a:rPr lang="en-US" sz="1450" dirty="0">
                <a:solidFill>
                  <a:srgbClr val="8800CC"/>
                </a:solidFill>
                <a:highlight>
                  <a:srgbClr val="FFFFFE"/>
                </a:highlight>
                <a:latin typeface="Inconsolata"/>
                <a:ea typeface="Inconsolata"/>
                <a:cs typeface="Inconsolata"/>
                <a:sym typeface="Inconsolata"/>
              </a:rPr>
              <a:t>order</a:t>
            </a: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orderId</a:t>
            </a:r>
            <a:r>
              <a:rPr lang="en-US" sz="1450" dirty="0">
                <a:solidFill>
                  <a:schemeClr val="tx1">
                    <a:lumMod val="50000"/>
                    <a:lumOff val="50000"/>
                  </a:schemeClr>
                </a:solidFill>
                <a:highlight>
                  <a:srgbClr val="FFFFFE"/>
                </a:highlight>
                <a:latin typeface="Inconsolata"/>
                <a:ea typeface="Inconsolata"/>
                <a:cs typeface="Inconsolata"/>
                <a:sym typeface="Inconsolata"/>
              </a:rPr>
              <a:t> BIGINT,</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customerId</a:t>
            </a:r>
            <a:r>
              <a:rPr lang="en-US" sz="1450" dirty="0">
                <a:solidFill>
                  <a:schemeClr val="tx1">
                    <a:lumMod val="50000"/>
                    <a:lumOff val="50000"/>
                  </a:schemeClr>
                </a:solidFill>
                <a:highlight>
                  <a:srgbClr val="FFFFFE"/>
                </a:highlight>
                <a:latin typeface="Inconsolata"/>
                <a:ea typeface="Inconsolata"/>
                <a:cs typeface="Inconsolata"/>
                <a:sym typeface="Inconsolata"/>
              </a:rPr>
              <a:t> BIGINT,</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orderDate</a:t>
            </a:r>
            <a:r>
              <a:rPr lang="en-US" sz="1450" dirty="0">
                <a:solidFill>
                  <a:schemeClr val="tx1">
                    <a:lumMod val="50000"/>
                    <a:lumOff val="50000"/>
                  </a:schemeClr>
                </a:solidFill>
                <a:highlight>
                  <a:srgbClr val="FFFFFE"/>
                </a:highlight>
                <a:latin typeface="Inconsolata"/>
                <a:ea typeface="Inconsolata"/>
                <a:cs typeface="Inconsolata"/>
                <a:sym typeface="Inconsolata"/>
              </a:rPr>
              <a:t> DATETIME,</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status VARCHAR(30),</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   SHARD </a:t>
            </a:r>
            <a:r>
              <a:rPr lang="en-US" sz="1450" dirty="0">
                <a:solidFill>
                  <a:srgbClr val="8800CC"/>
                </a:solidFill>
                <a:highlight>
                  <a:srgbClr val="FFFFFE"/>
                </a:highlight>
                <a:latin typeface="Inconsolata"/>
                <a:ea typeface="Inconsolata"/>
                <a:cs typeface="Inconsolata"/>
                <a:sym typeface="Inconsolata"/>
              </a:rPr>
              <a:t>KEY</a:t>
            </a:r>
            <a:r>
              <a:rPr lang="en-US" sz="1450" dirty="0">
                <a:highlight>
                  <a:srgbClr val="FFFFFE"/>
                </a:highlight>
                <a:latin typeface="Inconsolata"/>
                <a:ea typeface="Inconsolata"/>
                <a:cs typeface="Inconsolata"/>
                <a:sym typeface="Inconsolata"/>
              </a:rPr>
              <a:t>(</a:t>
            </a:r>
            <a:r>
              <a:rPr lang="en-US" sz="1450" dirty="0" err="1">
                <a:highlight>
                  <a:srgbClr val="FFFFFE"/>
                </a:highlight>
                <a:latin typeface="Inconsolata"/>
                <a:ea typeface="Inconsolata"/>
                <a:cs typeface="Inconsolata"/>
                <a:sym typeface="Inconsolata"/>
              </a:rPr>
              <a:t>customerId</a:t>
            </a: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p:txBody>
      </p:sp>
      <p:cxnSp>
        <p:nvCxnSpPr>
          <p:cNvPr id="560" name="Google Shape;560;p29"/>
          <p:cNvCxnSpPr/>
          <p:nvPr/>
        </p:nvCxnSpPr>
        <p:spPr>
          <a:xfrm>
            <a:off x="2461900" y="3185975"/>
            <a:ext cx="1148700" cy="5100"/>
          </a:xfrm>
          <a:prstGeom prst="straightConnector1">
            <a:avLst/>
          </a:prstGeom>
          <a:noFill/>
          <a:ln w="28575" cap="flat" cmpd="sng">
            <a:solidFill>
              <a:schemeClr val="accent2"/>
            </a:solidFill>
            <a:prstDash val="solid"/>
            <a:round/>
            <a:headEnd type="none" w="med" len="med"/>
            <a:tailEnd type="triangle" w="med" len="med"/>
          </a:ln>
        </p:spPr>
      </p:cxnSp>
    </p:spTree>
  </p:cSld>
  <p:clrMapOvr>
    <a:masterClrMapping/>
  </p:clrMapOvr>
  <mc:AlternateContent xmlns:mc="http://schemas.openxmlformats.org/markup-compatibility/2006">
    <mc:Choice xmlns:p14="http://schemas.microsoft.com/office/powerpoint/2010/main" Requires="p14">
      <p:transition spd="slow" p14:dur="2000" advTm="2061"/>
    </mc:Choice>
    <mc:Fallback>
      <p:transition spd="slow" advTm="2061"/>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2" name="Subtitle 1">
            <a:extLst>
              <a:ext uri="{FF2B5EF4-FFF2-40B4-BE49-F238E27FC236}">
                <a16:creationId xmlns:a16="http://schemas.microsoft.com/office/drawing/2014/main" id="{D3D0B3DB-814B-5570-0144-F71CC50F5830}"/>
              </a:ext>
            </a:extLst>
          </p:cNvPr>
          <p:cNvSpPr>
            <a:spLocks noGrp="1"/>
          </p:cNvSpPr>
          <p:nvPr>
            <p:ph type="subTitle" idx="1"/>
          </p:nvPr>
        </p:nvSpPr>
        <p:spPr/>
        <p:txBody>
          <a:bodyPr/>
          <a:lstStyle/>
          <a:p>
            <a:r>
              <a:rPr lang="en-US" dirty="0"/>
              <a:t>Choosing a Shard Key</a:t>
            </a:r>
          </a:p>
        </p:txBody>
      </p:sp>
      <p:sp>
        <p:nvSpPr>
          <p:cNvPr id="565" name="Google Shape;565;p30"/>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Setting the Shard Key</a:t>
            </a:r>
            <a:endParaRPr/>
          </a:p>
        </p:txBody>
      </p:sp>
      <p:sp>
        <p:nvSpPr>
          <p:cNvPr id="567" name="Google Shape;567;p30"/>
          <p:cNvSpPr txBox="1"/>
          <p:nvPr/>
        </p:nvSpPr>
        <p:spPr>
          <a:xfrm>
            <a:off x="3345775" y="1697850"/>
            <a:ext cx="3445800" cy="198089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US" sz="1450" dirty="0">
                <a:solidFill>
                  <a:srgbClr val="8800CC"/>
                </a:solidFill>
                <a:highlight>
                  <a:srgbClr val="FFFFFE"/>
                </a:highlight>
                <a:latin typeface="Inconsolata"/>
                <a:ea typeface="Inconsolata"/>
                <a:cs typeface="Inconsolata"/>
                <a:sym typeface="Inconsolata"/>
              </a:rPr>
              <a:t>CREATE</a:t>
            </a:r>
            <a:r>
              <a:rPr lang="en-US" sz="1450" dirty="0">
                <a:highlight>
                  <a:srgbClr val="FFFFFE"/>
                </a:highlight>
                <a:latin typeface="Inconsolata"/>
                <a:ea typeface="Inconsolata"/>
                <a:cs typeface="Inconsolata"/>
                <a:sym typeface="Inconsolata"/>
              </a:rPr>
              <a:t> </a:t>
            </a:r>
            <a:r>
              <a:rPr lang="en-US" sz="1450" dirty="0">
                <a:solidFill>
                  <a:srgbClr val="8800CC"/>
                </a:solidFill>
                <a:highlight>
                  <a:srgbClr val="FFFFFE"/>
                </a:highlight>
                <a:latin typeface="Inconsolata"/>
                <a:ea typeface="Inconsolata"/>
                <a:cs typeface="Inconsolata"/>
                <a:sym typeface="Inconsolata"/>
              </a:rPr>
              <a:t>TABLE</a:t>
            </a:r>
            <a:r>
              <a:rPr lang="en-US" sz="1450" dirty="0">
                <a:highlight>
                  <a:srgbClr val="FFFFFE"/>
                </a:highlight>
                <a:latin typeface="Inconsolata"/>
                <a:ea typeface="Inconsolata"/>
                <a:cs typeface="Inconsolata"/>
                <a:sym typeface="Inconsolata"/>
              </a:rPr>
              <a:t> </a:t>
            </a:r>
            <a:r>
              <a:rPr lang="en-US" sz="1450" dirty="0">
                <a:solidFill>
                  <a:srgbClr val="8800CC"/>
                </a:solidFill>
                <a:highlight>
                  <a:srgbClr val="FFFFFE"/>
                </a:highlight>
                <a:latin typeface="Inconsolata"/>
                <a:ea typeface="Inconsolata"/>
                <a:cs typeface="Inconsolata"/>
                <a:sym typeface="Inconsolata"/>
              </a:rPr>
              <a:t>order</a:t>
            </a: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orderId</a:t>
            </a:r>
            <a:r>
              <a:rPr lang="en-US" sz="1450" dirty="0">
                <a:solidFill>
                  <a:schemeClr val="tx1">
                    <a:lumMod val="50000"/>
                    <a:lumOff val="50000"/>
                  </a:schemeClr>
                </a:solidFill>
                <a:highlight>
                  <a:srgbClr val="FFFFFE"/>
                </a:highlight>
                <a:latin typeface="Inconsolata"/>
                <a:ea typeface="Inconsolata"/>
                <a:cs typeface="Inconsolata"/>
                <a:sym typeface="Inconsolata"/>
              </a:rPr>
              <a:t> BIGINT,</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customerId</a:t>
            </a:r>
            <a:r>
              <a:rPr lang="en-US" sz="1450" dirty="0">
                <a:solidFill>
                  <a:schemeClr val="tx1">
                    <a:lumMod val="50000"/>
                    <a:lumOff val="50000"/>
                  </a:schemeClr>
                </a:solidFill>
                <a:highlight>
                  <a:srgbClr val="FFFFFE"/>
                </a:highlight>
                <a:latin typeface="Inconsolata"/>
                <a:ea typeface="Inconsolata"/>
                <a:cs typeface="Inconsolata"/>
                <a:sym typeface="Inconsolata"/>
              </a:rPr>
              <a:t> BIGINT,</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a:t>
            </a:r>
            <a:r>
              <a:rPr lang="en-US" sz="1450" dirty="0" err="1">
                <a:solidFill>
                  <a:schemeClr val="tx1">
                    <a:lumMod val="50000"/>
                    <a:lumOff val="50000"/>
                  </a:schemeClr>
                </a:solidFill>
                <a:highlight>
                  <a:srgbClr val="FFFFFE"/>
                </a:highlight>
                <a:latin typeface="Inconsolata"/>
                <a:ea typeface="Inconsolata"/>
                <a:cs typeface="Inconsolata"/>
                <a:sym typeface="Inconsolata"/>
              </a:rPr>
              <a:t>orderDate</a:t>
            </a:r>
            <a:r>
              <a:rPr lang="en-US" sz="1450" dirty="0">
                <a:solidFill>
                  <a:schemeClr val="tx1">
                    <a:lumMod val="50000"/>
                    <a:lumOff val="50000"/>
                  </a:schemeClr>
                </a:solidFill>
                <a:highlight>
                  <a:srgbClr val="FFFFFE"/>
                </a:highlight>
                <a:latin typeface="Inconsolata"/>
                <a:ea typeface="Inconsolata"/>
                <a:cs typeface="Inconsolata"/>
                <a:sym typeface="Inconsolata"/>
              </a:rPr>
              <a:t> DATETIME,</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solidFill>
                  <a:schemeClr val="tx1">
                    <a:lumMod val="50000"/>
                    <a:lumOff val="50000"/>
                  </a:schemeClr>
                </a:solidFill>
                <a:highlight>
                  <a:srgbClr val="FFFFFE"/>
                </a:highlight>
                <a:latin typeface="Inconsolata"/>
                <a:ea typeface="Inconsolata"/>
                <a:cs typeface="Inconsolata"/>
                <a:sym typeface="Inconsolata"/>
              </a:rPr>
              <a:t>   status VARCHAR(30),</a:t>
            </a:r>
            <a:endParaRPr sz="1450" dirty="0">
              <a:solidFill>
                <a:schemeClr val="tx1">
                  <a:lumMod val="50000"/>
                  <a:lumOff val="50000"/>
                </a:schemeClr>
              </a:solidFill>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   SHARD </a:t>
            </a:r>
            <a:r>
              <a:rPr lang="en-US" sz="1450" dirty="0">
                <a:solidFill>
                  <a:srgbClr val="8800CC"/>
                </a:solidFill>
                <a:highlight>
                  <a:srgbClr val="FFFFFE"/>
                </a:highlight>
                <a:latin typeface="Inconsolata"/>
                <a:ea typeface="Inconsolata"/>
                <a:cs typeface="Inconsolata"/>
                <a:sym typeface="Inconsolata"/>
              </a:rPr>
              <a:t>KEY</a:t>
            </a:r>
            <a:r>
              <a:rPr lang="en-US" sz="1450" dirty="0">
                <a:highlight>
                  <a:srgbClr val="FFFFFE"/>
                </a:highlight>
                <a:latin typeface="Inconsolata"/>
                <a:ea typeface="Inconsolata"/>
                <a:cs typeface="Inconsolata"/>
                <a:sym typeface="Inconsolata"/>
              </a:rPr>
              <a:t>(</a:t>
            </a:r>
            <a:r>
              <a:rPr lang="en-US" sz="1450" dirty="0" err="1">
                <a:highlight>
                  <a:srgbClr val="FFFFFE"/>
                </a:highlight>
                <a:latin typeface="Inconsolata"/>
                <a:ea typeface="Inconsolata"/>
                <a:cs typeface="Inconsolata"/>
                <a:sym typeface="Inconsolata"/>
              </a:rPr>
              <a:t>orderId,customerId</a:t>
            </a: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a:p>
            <a:pPr marL="0" lvl="0" indent="0" algn="l" rtl="0">
              <a:lnSpc>
                <a:spcPct val="115000"/>
              </a:lnSpc>
              <a:spcBef>
                <a:spcPts val="0"/>
              </a:spcBef>
              <a:spcAft>
                <a:spcPts val="0"/>
              </a:spcAft>
              <a:buNone/>
            </a:pPr>
            <a:r>
              <a:rPr lang="en-US" sz="1450" dirty="0">
                <a:highlight>
                  <a:srgbClr val="FFFFFE"/>
                </a:highlight>
                <a:latin typeface="Inconsolata"/>
                <a:ea typeface="Inconsolata"/>
                <a:cs typeface="Inconsolata"/>
                <a:sym typeface="Inconsolata"/>
              </a:rPr>
              <a:t>);</a:t>
            </a:r>
            <a:endParaRPr sz="1450" dirty="0">
              <a:highlight>
                <a:srgbClr val="FFFFFE"/>
              </a:highlight>
              <a:latin typeface="Inconsolata"/>
              <a:ea typeface="Inconsolata"/>
              <a:cs typeface="Inconsolata"/>
              <a:sym typeface="Inconsolata"/>
            </a:endParaRPr>
          </a:p>
        </p:txBody>
      </p:sp>
      <p:cxnSp>
        <p:nvCxnSpPr>
          <p:cNvPr id="568" name="Google Shape;568;p30"/>
          <p:cNvCxnSpPr/>
          <p:nvPr/>
        </p:nvCxnSpPr>
        <p:spPr>
          <a:xfrm>
            <a:off x="2461900" y="3185975"/>
            <a:ext cx="1148700" cy="5100"/>
          </a:xfrm>
          <a:prstGeom prst="straightConnector1">
            <a:avLst/>
          </a:prstGeom>
          <a:noFill/>
          <a:ln w="28575" cap="flat" cmpd="sng">
            <a:solidFill>
              <a:schemeClr val="accent2"/>
            </a:solidFill>
            <a:prstDash val="solid"/>
            <a:round/>
            <a:headEnd type="none" w="med" len="med"/>
            <a:tailEnd type="triangle" w="med" len="med"/>
          </a:ln>
        </p:spPr>
      </p:cxnSp>
    </p:spTree>
  </p:cSld>
  <p:clrMapOvr>
    <a:masterClrMapping/>
  </p:clrMapOvr>
  <mc:AlternateContent xmlns:mc="http://schemas.openxmlformats.org/markup-compatibility/2006">
    <mc:Choice xmlns:p14="http://schemas.microsoft.com/office/powerpoint/2010/main" Requires="p14">
      <p:transition spd="slow" p14:dur="2000" advTm="1653"/>
    </mc:Choice>
    <mc:Fallback>
      <p:transition spd="slow" advTm="165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81"/>
        <p:cNvGrpSpPr/>
        <p:nvPr/>
      </p:nvGrpSpPr>
      <p:grpSpPr>
        <a:xfrm>
          <a:off x="0" y="0"/>
          <a:ext cx="0" cy="0"/>
          <a:chOff x="0" y="0"/>
          <a:chExt cx="0" cy="0"/>
        </a:xfrm>
      </p:grpSpPr>
      <p:sp>
        <p:nvSpPr>
          <p:cNvPr id="583" name="Google Shape;583;p32"/>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582" name="Google Shape;582;p32"/>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Default </a:t>
            </a:r>
            <a:r>
              <a:rPr lang="en-US" dirty="0" err="1"/>
              <a:t>Sharding</a:t>
            </a:r>
            <a:endParaRPr dirty="0"/>
          </a:p>
        </p:txBody>
      </p:sp>
      <p:sp>
        <p:nvSpPr>
          <p:cNvPr id="584" name="Google Shape;584;p32"/>
          <p:cNvSpPr txBox="1"/>
          <p:nvPr/>
        </p:nvSpPr>
        <p:spPr>
          <a:xfrm>
            <a:off x="501575" y="1987375"/>
            <a:ext cx="2981100" cy="169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 </a:t>
            </a:r>
            <a:r>
              <a:rPr lang="en-US" dirty="0">
                <a:solidFill>
                  <a:schemeClr val="accent1"/>
                </a:solidFill>
                <a:latin typeface="Inconsolata"/>
                <a:ea typeface="Inconsolata"/>
                <a:cs typeface="Inconsolata"/>
                <a:sym typeface="Inconsolata"/>
              </a:rPr>
              <a:t>INT PRIMARY KEY</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a:t>
            </a:r>
            <a:endParaRPr dirty="0">
              <a:solidFill>
                <a:schemeClr val="tx1">
                  <a:lumMod val="50000"/>
                  <a:lumOff val="50000"/>
                </a:schemeClr>
              </a:solidFill>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Lato"/>
                <a:ea typeface="Lato"/>
                <a:cs typeface="Lato"/>
                <a:sym typeface="Lato"/>
              </a:rPr>
              <a:t>	</a:t>
            </a:r>
            <a:endParaRPr dirty="0">
              <a:latin typeface="Lato"/>
              <a:ea typeface="Lato"/>
              <a:cs typeface="Lato"/>
              <a:sym typeface="Lato"/>
            </a:endParaRPr>
          </a:p>
        </p:txBody>
      </p:sp>
      <p:sp>
        <p:nvSpPr>
          <p:cNvPr id="585" name="Google Shape;585;p32"/>
          <p:cNvSpPr/>
          <p:nvPr/>
        </p:nvSpPr>
        <p:spPr>
          <a:xfrm>
            <a:off x="3926500" y="2190900"/>
            <a:ext cx="998400" cy="761700"/>
          </a:xfrm>
          <a:prstGeom prst="mathEqual">
            <a:avLst>
              <a:gd name="adj1" fmla="val 23520"/>
              <a:gd name="adj2" fmla="val 1176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2"/>
          <p:cNvSpPr txBox="1"/>
          <p:nvPr/>
        </p:nvSpPr>
        <p:spPr>
          <a:xfrm>
            <a:off x="5368825" y="2371650"/>
            <a:ext cx="3071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mn-lt"/>
                <a:ea typeface="Lato"/>
                <a:cs typeface="Lato"/>
                <a:sym typeface="Lato"/>
              </a:rPr>
              <a:t>Sharded by </a:t>
            </a:r>
            <a:r>
              <a:rPr lang="en-US" dirty="0" err="1">
                <a:latin typeface="+mn-lt"/>
                <a:ea typeface="Lato"/>
                <a:cs typeface="Lato"/>
                <a:sym typeface="Lato"/>
              </a:rPr>
              <a:t>order_id</a:t>
            </a:r>
            <a:r>
              <a:rPr lang="en-US" dirty="0">
                <a:latin typeface="+mn-lt"/>
                <a:ea typeface="Lato"/>
                <a:cs typeface="Lato"/>
                <a:sym typeface="Lato"/>
              </a:rPr>
              <a:t>, the primary key</a:t>
            </a:r>
            <a:endParaRPr dirty="0">
              <a:latin typeface="+mn-lt"/>
              <a:ea typeface="Lato"/>
              <a:cs typeface="Lato"/>
              <a:sym typeface="Lato"/>
            </a:endParaRPr>
          </a:p>
        </p:txBody>
      </p:sp>
    </p:spTree>
  </p:cSld>
  <p:clrMapOvr>
    <a:masterClrMapping/>
  </p:clrMapOvr>
  <mc:AlternateContent xmlns:mc="http://schemas.openxmlformats.org/markup-compatibility/2006">
    <mc:Choice xmlns:p14="http://schemas.microsoft.com/office/powerpoint/2010/main" Requires="p14">
      <p:transition spd="slow" p14:dur="2000" advTm="2156"/>
    </mc:Choice>
    <mc:Fallback>
      <p:transition spd="slow" advTm="2156"/>
    </mc:Fallback>
  </mc:AlternateContent>
  <p:extLst>
    <p:ext uri="{6950BFC3-D8DA-4A85-94F7-54DA5524770B}">
      <p188:commentRel xmlns:p188="http://schemas.microsoft.com/office/powerpoint/2018/8/main"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sp>
        <p:nvSpPr>
          <p:cNvPr id="592" name="Google Shape;592;p33"/>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591" name="Google Shape;591;p33"/>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Shard Key Rule</a:t>
            </a:r>
            <a:endParaRPr dirty="0"/>
          </a:p>
        </p:txBody>
      </p:sp>
      <p:sp>
        <p:nvSpPr>
          <p:cNvPr id="593" name="Google Shape;593;p33"/>
          <p:cNvSpPr txBox="1"/>
          <p:nvPr/>
        </p:nvSpPr>
        <p:spPr>
          <a:xfrm>
            <a:off x="487375" y="1187700"/>
            <a:ext cx="2981100" cy="169274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 </a:t>
            </a:r>
            <a:r>
              <a:rPr lang="en-US" dirty="0">
                <a:solidFill>
                  <a:schemeClr val="accent1"/>
                </a:solidFill>
                <a:latin typeface="Inconsolata"/>
                <a:ea typeface="Inconsolata"/>
                <a:cs typeface="Inconsolata"/>
                <a:sym typeface="Inconsolata"/>
              </a:rPr>
              <a:t>INT PRIMARY KEY</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	</a:t>
            </a:r>
          </a:p>
          <a:p>
            <a:pPr marL="114300" lvl="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customer_id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Lato"/>
              <a:ea typeface="Lato"/>
              <a:cs typeface="Lato"/>
              <a:sym typeface="Lato"/>
            </a:endParaRPr>
          </a:p>
        </p:txBody>
      </p:sp>
      <p:sp>
        <p:nvSpPr>
          <p:cNvPr id="594" name="Google Shape;594;p33"/>
          <p:cNvSpPr txBox="1"/>
          <p:nvPr/>
        </p:nvSpPr>
        <p:spPr>
          <a:xfrm>
            <a:off x="4871925" y="1686700"/>
            <a:ext cx="3536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mn-lt"/>
                <a:ea typeface="Lato"/>
                <a:cs typeface="Lato"/>
                <a:sym typeface="Lato"/>
              </a:rPr>
              <a:t>The primary key must contain all columns that are included in the shard key.</a:t>
            </a:r>
            <a:endParaRPr dirty="0">
              <a:latin typeface="+mn-lt"/>
              <a:ea typeface="Lato"/>
              <a:cs typeface="Lato"/>
              <a:sym typeface="Lato"/>
            </a:endParaRPr>
          </a:p>
        </p:txBody>
      </p:sp>
      <p:sp>
        <p:nvSpPr>
          <p:cNvPr id="595" name="Google Shape;595;p33"/>
          <p:cNvSpPr/>
          <p:nvPr/>
        </p:nvSpPr>
        <p:spPr>
          <a:xfrm>
            <a:off x="3629400" y="1466875"/>
            <a:ext cx="942600" cy="946500"/>
          </a:xfrm>
          <a:prstGeom prst="noSmoking">
            <a:avLst>
              <a:gd name="adj" fmla="val 1875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3"/>
          <p:cNvSpPr txBox="1"/>
          <p:nvPr/>
        </p:nvSpPr>
        <p:spPr>
          <a:xfrm>
            <a:off x="487375" y="3000950"/>
            <a:ext cx="3752400" cy="190818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0" lvl="0" indent="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0" lvl="0" indent="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0" lvl="0" indent="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0" lvl="0" indent="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a:t>
            </a:r>
            <a:endParaRPr dirty="0">
              <a:solidFill>
                <a:schemeClr val="tx1">
                  <a:lumMod val="50000"/>
                  <a:lumOff val="50000"/>
                </a:schemeClr>
              </a:solidFill>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PRIMARY KEY(</a:t>
            </a:r>
            <a:r>
              <a:rPr lang="en-US" dirty="0" err="1">
                <a:latin typeface="Inconsolata"/>
                <a:ea typeface="Inconsolata"/>
                <a:cs typeface="Inconsolata"/>
                <a:sym typeface="Inconsolata"/>
              </a:rPr>
              <a:t>customer_id</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customer_id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Lato"/>
              <a:ea typeface="Lato"/>
              <a:cs typeface="Lato"/>
              <a:sym typeface="Lato"/>
            </a:endParaRPr>
          </a:p>
        </p:txBody>
      </p:sp>
      <p:pic>
        <p:nvPicPr>
          <p:cNvPr id="597" name="Google Shape;597;p33"/>
          <p:cNvPicPr preferRelativeResize="0"/>
          <p:nvPr/>
        </p:nvPicPr>
        <p:blipFill>
          <a:blip r:embed="rId3">
            <a:alphaModFix/>
          </a:blip>
          <a:stretch>
            <a:fillRect/>
          </a:stretch>
        </p:blipFill>
        <p:spPr>
          <a:xfrm>
            <a:off x="3538688" y="3067350"/>
            <a:ext cx="1247075" cy="10872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736"/>
    </mc:Choice>
    <mc:Fallback>
      <p:transition spd="slow" advTm="1736"/>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2800"/>
              <a:buNone/>
            </a:pPr>
            <a:r>
              <a:rPr lang="en-US"/>
              <a:t>Architecture: </a:t>
            </a:r>
            <a:r>
              <a:rPr lang="en-US" sz="3600">
                <a:solidFill>
                  <a:srgbClr val="FFFFFF"/>
                </a:solidFill>
              </a:rPr>
              <a:t>Sharding and Shard Keys</a:t>
            </a:r>
            <a:endParaRPr sz="3600">
              <a:solidFill>
                <a:srgbClr val="FFFFFF"/>
              </a:solidFill>
            </a:endParaRPr>
          </a:p>
        </p:txBody>
      </p:sp>
      <p:sp>
        <p:nvSpPr>
          <p:cNvPr id="129" name="Google Shape;129;p20"/>
          <p:cNvSpPr txBox="1">
            <a:spLocks noGrp="1"/>
          </p:cNvSpPr>
          <p:nvPr>
            <p:ph type="subTitle" idx="1"/>
          </p:nvPr>
        </p:nvSpPr>
        <p:spPr>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a:t>SingleStore Architecture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3" name="Google Shape;603;p34"/>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602" name="Google Shape;602;p34"/>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Low Skew</a:t>
            </a:r>
            <a:endParaRPr dirty="0"/>
          </a:p>
        </p:txBody>
      </p:sp>
      <p:sp>
        <p:nvSpPr>
          <p:cNvPr id="604" name="Google Shape;604;p34"/>
          <p:cNvSpPr txBox="1"/>
          <p:nvPr/>
        </p:nvSpPr>
        <p:spPr>
          <a:xfrm>
            <a:off x="709775" y="1940025"/>
            <a:ext cx="3000000" cy="169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 </a:t>
            </a:r>
            <a:r>
              <a:rPr lang="en-US" dirty="0">
                <a:solidFill>
                  <a:schemeClr val="accent1"/>
                </a:solidFill>
                <a:latin typeface="Inconsolata"/>
                <a:ea typeface="Inconsolata"/>
                <a:cs typeface="Inconsolata"/>
                <a:sym typeface="Inconsolata"/>
              </a:rPr>
              <a:t>INT PRIMARY KEY</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Lato"/>
              <a:ea typeface="Lato"/>
              <a:cs typeface="Lato"/>
              <a:sym typeface="Lato"/>
            </a:endParaRPr>
          </a:p>
        </p:txBody>
      </p:sp>
      <p:sp>
        <p:nvSpPr>
          <p:cNvPr id="605" name="Google Shape;605;p34"/>
          <p:cNvSpPr/>
          <p:nvPr/>
        </p:nvSpPr>
        <p:spPr>
          <a:xfrm>
            <a:off x="3992200" y="2370700"/>
            <a:ext cx="867000" cy="615600"/>
          </a:xfrm>
          <a:prstGeom prst="mathEqual">
            <a:avLst>
              <a:gd name="adj1" fmla="val 23520"/>
              <a:gd name="adj2" fmla="val 1176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4"/>
          <p:cNvSpPr txBox="1"/>
          <p:nvPr/>
        </p:nvSpPr>
        <p:spPr>
          <a:xfrm>
            <a:off x="5223925" y="2422700"/>
            <a:ext cx="30285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mn-lt"/>
                <a:ea typeface="Lato"/>
                <a:cs typeface="Lato"/>
                <a:sym typeface="Lato"/>
              </a:rPr>
              <a:t>Very little skew. All partitions will have the same amount of data.</a:t>
            </a:r>
            <a:endParaRPr dirty="0">
              <a:latin typeface="+mn-lt"/>
              <a:ea typeface="Lato"/>
              <a:cs typeface="Lato"/>
              <a:sym typeface="Lato"/>
            </a:endParaRPr>
          </a:p>
        </p:txBody>
      </p:sp>
    </p:spTree>
  </p:cSld>
  <p:clrMapOvr>
    <a:masterClrMapping/>
  </p:clrMapOvr>
  <mc:AlternateContent xmlns:mc="http://schemas.openxmlformats.org/markup-compatibility/2006">
    <mc:Choice xmlns:p14="http://schemas.microsoft.com/office/powerpoint/2010/main" Requires="p14">
      <p:transition spd="slow" p14:dur="2000" advTm="1719"/>
    </mc:Choice>
    <mc:Fallback>
      <p:transition spd="slow" advTm="171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10"/>
        <p:cNvGrpSpPr/>
        <p:nvPr/>
      </p:nvGrpSpPr>
      <p:grpSpPr>
        <a:xfrm>
          <a:off x="0" y="0"/>
          <a:ext cx="0" cy="0"/>
          <a:chOff x="0" y="0"/>
          <a:chExt cx="0" cy="0"/>
        </a:xfrm>
      </p:grpSpPr>
      <p:sp>
        <p:nvSpPr>
          <p:cNvPr id="612" name="Google Shape;612;p35"/>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611" name="Google Shape;611;p35"/>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Single Partition</a:t>
            </a:r>
            <a:endParaRPr dirty="0"/>
          </a:p>
        </p:txBody>
      </p:sp>
      <p:sp>
        <p:nvSpPr>
          <p:cNvPr id="613" name="Google Shape;613;p35"/>
          <p:cNvSpPr txBox="1"/>
          <p:nvPr/>
        </p:nvSpPr>
        <p:spPr>
          <a:xfrm>
            <a:off x="619850" y="1419550"/>
            <a:ext cx="3000000" cy="169274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customer_id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Lato"/>
              <a:ea typeface="Lato"/>
              <a:cs typeface="Lato"/>
              <a:sym typeface="Lato"/>
            </a:endParaRPr>
          </a:p>
        </p:txBody>
      </p:sp>
      <p:sp>
        <p:nvSpPr>
          <p:cNvPr id="614" name="Google Shape;614;p35"/>
          <p:cNvSpPr txBox="1"/>
          <p:nvPr/>
        </p:nvSpPr>
        <p:spPr>
          <a:xfrm>
            <a:off x="619850" y="3237575"/>
            <a:ext cx="44289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SELECT </a:t>
            </a:r>
            <a:r>
              <a:rPr lang="en-US" dirty="0" err="1">
                <a:solidFill>
                  <a:schemeClr val="dk1"/>
                </a:solidFill>
                <a:latin typeface="Inconsolata"/>
                <a:ea typeface="Inconsolata"/>
                <a:cs typeface="Inconsolata"/>
                <a:sym typeface="Inconsolata"/>
              </a:rPr>
              <a:t>order_id</a:t>
            </a:r>
            <a:r>
              <a:rPr lang="en-US" dirty="0">
                <a:solidFill>
                  <a:schemeClr val="dk1"/>
                </a:solidFill>
                <a:latin typeface="Inconsolata"/>
                <a:ea typeface="Inconsolata"/>
                <a:cs typeface="Inconsolata"/>
                <a:sym typeface="Inconsolata"/>
              </a:rPr>
              <a:t>, </a:t>
            </a:r>
            <a:r>
              <a:rPr lang="en-US" dirty="0" err="1">
                <a:solidFill>
                  <a:schemeClr val="dk1"/>
                </a:solidFill>
                <a:latin typeface="Inconsolata"/>
                <a:ea typeface="Inconsolata"/>
                <a:cs typeface="Inconsolata"/>
                <a:sym typeface="Inconsolata"/>
              </a:rPr>
              <a:t>customer_id</a:t>
            </a:r>
            <a:r>
              <a:rPr lang="en-US" dirty="0">
                <a:solidFill>
                  <a:schemeClr val="dk1"/>
                </a:solidFill>
                <a:latin typeface="Inconsolata"/>
                <a:ea typeface="Inconsolata"/>
                <a:cs typeface="Inconsolata"/>
                <a:sym typeface="Inconsolata"/>
              </a:rPr>
              <a:t>, status</a:t>
            </a:r>
            <a:endParaRPr dirty="0">
              <a:solidFill>
                <a:schemeClr val="dk1"/>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FROM </a:t>
            </a:r>
            <a:r>
              <a:rPr lang="en-US" dirty="0">
                <a:solidFill>
                  <a:schemeClr val="dk1"/>
                </a:solidFill>
                <a:latin typeface="Inconsolata"/>
                <a:ea typeface="Inconsolata"/>
                <a:cs typeface="Inconsolata"/>
                <a:sym typeface="Inconsolata"/>
              </a:rPr>
              <a:t>orders</a:t>
            </a:r>
            <a:endParaRPr dirty="0">
              <a:solidFill>
                <a:schemeClr val="dk1"/>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WHERE </a:t>
            </a:r>
            <a:r>
              <a:rPr lang="en-US" dirty="0" err="1">
                <a:solidFill>
                  <a:schemeClr val="dk1"/>
                </a:solidFill>
                <a:latin typeface="Inconsolata"/>
                <a:ea typeface="Inconsolata"/>
                <a:cs typeface="Inconsolata"/>
                <a:sym typeface="Inconsolata"/>
              </a:rPr>
              <a:t>customer_id</a:t>
            </a:r>
            <a:r>
              <a:rPr lang="en-US" dirty="0">
                <a:solidFill>
                  <a:schemeClr val="accent1"/>
                </a:solidFill>
                <a:latin typeface="Inconsolata"/>
                <a:ea typeface="Inconsolata"/>
                <a:cs typeface="Inconsolata"/>
                <a:sym typeface="Inconsolata"/>
              </a:rPr>
              <a:t> </a:t>
            </a:r>
            <a:r>
              <a:rPr lang="en-US" dirty="0">
                <a:solidFill>
                  <a:schemeClr val="dk1"/>
                </a:solidFill>
                <a:latin typeface="Inconsolata"/>
                <a:ea typeface="Inconsolata"/>
                <a:cs typeface="Inconsolata"/>
                <a:sym typeface="Inconsolata"/>
              </a:rPr>
              <a:t>=</a:t>
            </a:r>
            <a:r>
              <a:rPr lang="en-US" dirty="0">
                <a:solidFill>
                  <a:schemeClr val="accent1"/>
                </a:solidFill>
                <a:latin typeface="Inconsolata"/>
                <a:ea typeface="Inconsolata"/>
                <a:cs typeface="Inconsolata"/>
                <a:sym typeface="Inconsolata"/>
              </a:rPr>
              <a:t> </a:t>
            </a:r>
            <a:r>
              <a:rPr lang="en-US" dirty="0" err="1">
                <a:solidFill>
                  <a:srgbClr val="00FF00"/>
                </a:solidFill>
                <a:latin typeface="Inconsolata"/>
                <a:ea typeface="Inconsolata"/>
                <a:cs typeface="Inconsolata"/>
                <a:sym typeface="Inconsolata"/>
              </a:rPr>
              <a:t>xxxxx</a:t>
            </a:r>
            <a:endParaRPr dirty="0">
              <a:solidFill>
                <a:srgbClr val="00FF00"/>
              </a:solidFill>
              <a:latin typeface="Inconsolata"/>
              <a:ea typeface="Inconsolata"/>
              <a:cs typeface="Inconsolata"/>
              <a:sym typeface="Inconsolata"/>
            </a:endParaRPr>
          </a:p>
        </p:txBody>
      </p:sp>
      <p:sp>
        <p:nvSpPr>
          <p:cNvPr id="615" name="Google Shape;615;p35"/>
          <p:cNvSpPr txBox="1"/>
          <p:nvPr/>
        </p:nvSpPr>
        <p:spPr>
          <a:xfrm>
            <a:off x="4542100" y="2777575"/>
            <a:ext cx="3998400" cy="8313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Font typeface="Lato"/>
              <a:buChar char="●"/>
            </a:pPr>
            <a:r>
              <a:rPr lang="en-US" dirty="0">
                <a:latin typeface="Roboto" panose="02000000000000000000" pitchFamily="2" charset="0"/>
                <a:ea typeface="Roboto" panose="02000000000000000000" pitchFamily="2" charset="0"/>
                <a:cs typeface="Roboto" panose="02000000000000000000" pitchFamily="2" charset="0"/>
                <a:sym typeface="Lato"/>
              </a:rPr>
              <a:t>All of the records for the query are in the same partition = no data re-partitioning.</a:t>
            </a:r>
            <a:endParaRPr dirty="0">
              <a:latin typeface="Roboto" panose="02000000000000000000" pitchFamily="2" charset="0"/>
              <a:ea typeface="Roboto" panose="02000000000000000000" pitchFamily="2" charset="0"/>
              <a:cs typeface="Roboto" panose="02000000000000000000" pitchFamily="2" charset="0"/>
              <a:sym typeface="Lato"/>
            </a:endParaRPr>
          </a:p>
          <a:p>
            <a:pPr marL="457200" lvl="0" indent="-317500" algn="l" rtl="0">
              <a:spcBef>
                <a:spcPts val="0"/>
              </a:spcBef>
              <a:spcAft>
                <a:spcPts val="0"/>
              </a:spcAft>
              <a:buSzPts val="1400"/>
              <a:buFont typeface="Lato"/>
              <a:buChar char="●"/>
            </a:pPr>
            <a:r>
              <a:rPr lang="en-US" dirty="0">
                <a:latin typeface="Roboto" panose="02000000000000000000" pitchFamily="2" charset="0"/>
                <a:ea typeface="Roboto" panose="02000000000000000000" pitchFamily="2" charset="0"/>
                <a:cs typeface="Roboto" panose="02000000000000000000" pitchFamily="2" charset="0"/>
                <a:sym typeface="Lato"/>
              </a:rPr>
              <a:t>Skew is likely.</a:t>
            </a:r>
            <a:endParaRPr dirty="0">
              <a:latin typeface="Roboto" panose="02000000000000000000" pitchFamily="2" charset="0"/>
              <a:ea typeface="Roboto" panose="02000000000000000000" pitchFamily="2" charset="0"/>
              <a:cs typeface="Roboto" panose="02000000000000000000" pitchFamily="2" charset="0"/>
              <a:sym typeface="Lato"/>
            </a:endParaRPr>
          </a:p>
        </p:txBody>
      </p:sp>
      <p:sp>
        <p:nvSpPr>
          <p:cNvPr id="616" name="Google Shape;616;p35"/>
          <p:cNvSpPr/>
          <p:nvPr/>
        </p:nvSpPr>
        <p:spPr>
          <a:xfrm>
            <a:off x="3198725" y="2716075"/>
            <a:ext cx="1189400" cy="1168750"/>
          </a:xfrm>
          <a:custGeom>
            <a:avLst/>
            <a:gdLst/>
            <a:ahLst/>
            <a:cxnLst/>
            <a:rect l="l" t="t" r="r" b="b"/>
            <a:pathLst>
              <a:path w="47576" h="46750" extrusionOk="0">
                <a:moveTo>
                  <a:pt x="0" y="0"/>
                </a:moveTo>
                <a:cubicBezTo>
                  <a:pt x="7918" y="4448"/>
                  <a:pt x="45741" y="18895"/>
                  <a:pt x="47507" y="26687"/>
                </a:cubicBezTo>
                <a:cubicBezTo>
                  <a:pt x="49274" y="34479"/>
                  <a:pt x="16750" y="43406"/>
                  <a:pt x="10599" y="46750"/>
                </a:cubicBezTo>
              </a:path>
            </a:pathLst>
          </a:custGeom>
          <a:noFill/>
          <a:ln w="19050" cap="flat" cmpd="sng">
            <a:solidFill>
              <a:schemeClr val="accent1"/>
            </a:solidFill>
            <a:prstDash val="solid"/>
            <a:round/>
            <a:headEnd type="stealth" w="med" len="med"/>
            <a:tailEnd type="stealth" w="med" len="med"/>
          </a:ln>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2000" advTm="1849"/>
    </mc:Choice>
    <mc:Fallback>
      <p:transition spd="slow" advTm="184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20"/>
        <p:cNvGrpSpPr/>
        <p:nvPr/>
      </p:nvGrpSpPr>
      <p:grpSpPr>
        <a:xfrm>
          <a:off x="0" y="0"/>
          <a:ext cx="0" cy="0"/>
          <a:chOff x="0" y="0"/>
          <a:chExt cx="0" cy="0"/>
        </a:xfrm>
      </p:grpSpPr>
      <p:sp>
        <p:nvSpPr>
          <p:cNvPr id="622" name="Google Shape;622;p36"/>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621" name="Google Shape;621;p36"/>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Optimize Joins</a:t>
            </a:r>
            <a:endParaRPr dirty="0"/>
          </a:p>
        </p:txBody>
      </p:sp>
      <p:sp>
        <p:nvSpPr>
          <p:cNvPr id="623" name="Google Shape;623;p36"/>
          <p:cNvSpPr txBox="1"/>
          <p:nvPr/>
        </p:nvSpPr>
        <p:spPr>
          <a:xfrm>
            <a:off x="99525" y="1225300"/>
            <a:ext cx="5010900" cy="126185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SELECT</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o.order_id</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o.status</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c.first_name</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c.last_name</a:t>
            </a:r>
            <a:endParaRPr dirty="0">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FROM</a:t>
            </a:r>
            <a:r>
              <a:rPr lang="en-US" dirty="0">
                <a:latin typeface="Inconsolata"/>
                <a:ea typeface="Inconsolata"/>
                <a:cs typeface="Inconsolata"/>
                <a:sym typeface="Inconsolata"/>
              </a:rPr>
              <a:t> orders o</a:t>
            </a:r>
            <a:endParaRPr dirty="0">
              <a:latin typeface="Inconsolata"/>
              <a:ea typeface="Inconsolata"/>
              <a:cs typeface="Inconsolata"/>
              <a:sym typeface="Inconsolata"/>
            </a:endParaRPr>
          </a:p>
          <a:p>
            <a:pPr marL="114300" lvl="0" algn="l" rtl="0">
              <a:spcBef>
                <a:spcPts val="0"/>
              </a:spcBef>
              <a:spcAft>
                <a:spcPts val="0"/>
              </a:spcAft>
              <a:buNone/>
            </a:pPr>
            <a:r>
              <a:rPr lang="en-US" dirty="0">
                <a:solidFill>
                  <a:srgbClr val="A9A9A9"/>
                </a:solidFill>
                <a:latin typeface="Inconsolata"/>
                <a:ea typeface="Inconsolata"/>
                <a:cs typeface="Inconsolata"/>
                <a:sym typeface="Inconsolata"/>
              </a:rPr>
              <a:t>JOIN </a:t>
            </a:r>
            <a:r>
              <a:rPr lang="en-US" dirty="0">
                <a:latin typeface="Inconsolata"/>
                <a:ea typeface="Inconsolata"/>
                <a:cs typeface="Inconsolata"/>
                <a:sym typeface="Inconsolata"/>
              </a:rPr>
              <a:t>customers  c </a:t>
            </a:r>
          </a:p>
          <a:p>
            <a:pPr marL="228600" lvl="0" algn="l" rtl="0">
              <a:spcBef>
                <a:spcPts val="0"/>
              </a:spcBef>
              <a:spcAft>
                <a:spcPts val="0"/>
              </a:spcAft>
              <a:buNone/>
            </a:pPr>
            <a:r>
              <a:rPr lang="en-US" dirty="0">
                <a:solidFill>
                  <a:schemeClr val="accent1"/>
                </a:solidFill>
                <a:latin typeface="Inconsolata"/>
                <a:ea typeface="Inconsolata"/>
                <a:cs typeface="Inconsolata"/>
                <a:sym typeface="Inconsolata"/>
              </a:rPr>
              <a:t>ON</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o.customer_id</a:t>
            </a:r>
            <a:r>
              <a:rPr lang="en-US" dirty="0">
                <a:latin typeface="Inconsolata"/>
                <a:ea typeface="Inconsolata"/>
                <a:cs typeface="Inconsolata"/>
                <a:sym typeface="Inconsolata"/>
              </a:rPr>
              <a:t> = </a:t>
            </a:r>
            <a:r>
              <a:rPr lang="en-US" dirty="0" err="1">
                <a:latin typeface="Inconsolata"/>
                <a:ea typeface="Inconsolata"/>
                <a:cs typeface="Inconsolata"/>
                <a:sym typeface="Inconsolata"/>
              </a:rPr>
              <a:t>c.customer_id</a:t>
            </a:r>
            <a:endParaRPr lang="en-US" dirty="0">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WHERE</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c.customer_id</a:t>
            </a:r>
            <a:r>
              <a:rPr lang="en-US" dirty="0">
                <a:latin typeface="Inconsolata"/>
                <a:ea typeface="Inconsolata"/>
                <a:cs typeface="Inconsolata"/>
                <a:sym typeface="Inconsolata"/>
              </a:rPr>
              <a:t> = </a:t>
            </a:r>
            <a:r>
              <a:rPr lang="en-US" dirty="0" err="1">
                <a:solidFill>
                  <a:schemeClr val="accent5"/>
                </a:solidFill>
                <a:latin typeface="Inconsolata"/>
                <a:ea typeface="Inconsolata"/>
                <a:cs typeface="Inconsolata"/>
                <a:sym typeface="Inconsolata"/>
              </a:rPr>
              <a:t>xxxx</a:t>
            </a:r>
            <a:r>
              <a:rPr lang="en-US" dirty="0">
                <a:latin typeface="Inconsolata"/>
                <a:ea typeface="Inconsolata"/>
                <a:cs typeface="Inconsolata"/>
                <a:sym typeface="Inconsolata"/>
              </a:rPr>
              <a:t>;</a:t>
            </a:r>
            <a:endParaRPr dirty="0">
              <a:latin typeface="Inconsolata"/>
              <a:ea typeface="Inconsolata"/>
              <a:cs typeface="Inconsolata"/>
              <a:sym typeface="Inconsolata"/>
            </a:endParaRPr>
          </a:p>
        </p:txBody>
      </p:sp>
    </p:spTree>
  </p:cSld>
  <p:clrMapOvr>
    <a:masterClrMapping/>
  </p:clrMapOvr>
  <mc:AlternateContent xmlns:mc="http://schemas.openxmlformats.org/markup-compatibility/2006">
    <mc:Choice xmlns:p14="http://schemas.microsoft.com/office/powerpoint/2010/main" Requires="p14">
      <p:transition spd="slow" p14:dur="2000" advTm="2167"/>
    </mc:Choice>
    <mc:Fallback>
      <p:transition spd="slow" advTm="216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9" name="Google Shape;629;p37"/>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628" name="Google Shape;628;p3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Optimize Joins</a:t>
            </a:r>
            <a:endParaRPr dirty="0"/>
          </a:p>
        </p:txBody>
      </p:sp>
      <p:sp>
        <p:nvSpPr>
          <p:cNvPr id="630" name="Google Shape;630;p37"/>
          <p:cNvSpPr txBox="1"/>
          <p:nvPr/>
        </p:nvSpPr>
        <p:spPr>
          <a:xfrm>
            <a:off x="5427325" y="829275"/>
            <a:ext cx="3492300" cy="427806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order_id</a:t>
            </a:r>
            <a:r>
              <a:rPr lang="en-US" dirty="0">
                <a:solidFill>
                  <a:schemeClr val="tx1">
                    <a:lumMod val="50000"/>
                    <a:lumOff val="50000"/>
                  </a:schemeClr>
                </a:solidFill>
                <a:latin typeface="Inconsolata"/>
                <a:ea typeface="Inconsolata"/>
                <a:cs typeface="Inconsolata"/>
                <a:sym typeface="Inconsolata"/>
              </a:rPr>
              <a:t> BIGINT,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BIGINT,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endParaRPr dirty="0">
              <a:latin typeface="Inconsolata"/>
              <a:ea typeface="Inconsolata"/>
              <a:cs typeface="Inconsolata"/>
              <a:sym typeface="Inconsolata"/>
            </a:endParaRPr>
          </a:p>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customers(</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customer_id</a:t>
            </a:r>
            <a:r>
              <a:rPr lang="en-US" dirty="0">
                <a:solidFill>
                  <a:schemeClr val="tx1">
                    <a:lumMod val="50000"/>
                    <a:lumOff val="50000"/>
                  </a:schemeClr>
                </a:solidFill>
                <a:latin typeface="Inconsolata"/>
                <a:ea typeface="Inconsolata"/>
                <a:cs typeface="Inconsolata"/>
                <a:sym typeface="Inconsolata"/>
              </a:rPr>
              <a:t> BIGINT PRIMARY KEY,</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first_name</a:t>
            </a:r>
            <a:r>
              <a:rPr lang="en-US" dirty="0">
                <a:solidFill>
                  <a:schemeClr val="tx1">
                    <a:lumMod val="50000"/>
                    <a:lumOff val="50000"/>
                  </a:schemeClr>
                </a:solidFill>
                <a:latin typeface="Inconsolata"/>
                <a:ea typeface="Inconsolata"/>
                <a:cs typeface="Inconsolata"/>
                <a:sym typeface="Inconsolata"/>
              </a:rPr>
              <a:t>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last_name</a:t>
            </a:r>
            <a:r>
              <a:rPr lang="en-US" dirty="0">
                <a:solidFill>
                  <a:schemeClr val="tx1">
                    <a:lumMod val="50000"/>
                    <a:lumOff val="50000"/>
                  </a:schemeClr>
                </a:solidFill>
                <a:latin typeface="Inconsolata"/>
                <a:ea typeface="Inconsolata"/>
                <a:cs typeface="Inconsolata"/>
                <a:sym typeface="Inconsolata"/>
              </a:rPr>
              <a:t>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address1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address2 VARCHAR(255) NULL,</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state VARCHAR(10),</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postal_code</a:t>
            </a:r>
            <a:r>
              <a:rPr lang="en-US" dirty="0">
                <a:solidFill>
                  <a:schemeClr val="tx1">
                    <a:lumMod val="50000"/>
                    <a:lumOff val="50000"/>
                  </a:schemeClr>
                </a:solidFill>
                <a:latin typeface="Inconsolata"/>
                <a:ea typeface="Inconsolata"/>
                <a:cs typeface="Inconsolata"/>
                <a:sym typeface="Inconsolata"/>
              </a:rPr>
              <a:t> VARCHAR(10),</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phone VARCHAR(10),</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dk1"/>
                </a:solidFill>
                <a:latin typeface="Inconsolata"/>
                <a:ea typeface="Inconsolata"/>
                <a:cs typeface="Inconsolata"/>
                <a:sym typeface="Inconsolata"/>
              </a:rPr>
              <a:t>SHARD</a:t>
            </a:r>
            <a:r>
              <a:rPr lang="en-US" dirty="0">
                <a:solidFill>
                  <a:schemeClr val="accent1"/>
                </a:solidFill>
                <a:latin typeface="Inconsolata"/>
                <a:ea typeface="Inconsolata"/>
                <a:cs typeface="Inconsolata"/>
                <a:sym typeface="Inconsolata"/>
              </a:rPr>
              <a:t> KEY</a:t>
            </a:r>
            <a:r>
              <a:rPr lang="en-US" dirty="0">
                <a:solidFill>
                  <a:schemeClr val="dk1"/>
                </a:solidFill>
                <a:latin typeface="Inconsolata"/>
                <a:ea typeface="Inconsolata"/>
                <a:cs typeface="Inconsolata"/>
                <a:sym typeface="Inconsolata"/>
              </a:rPr>
              <a:t>(</a:t>
            </a:r>
            <a:r>
              <a:rPr lang="en-US" dirty="0" err="1">
                <a:solidFill>
                  <a:schemeClr val="dk1"/>
                </a:solidFill>
                <a:latin typeface="Inconsolata"/>
                <a:ea typeface="Inconsolata"/>
                <a:cs typeface="Inconsolata"/>
                <a:sym typeface="Inconsolata"/>
              </a:rPr>
              <a:t>customer_id</a:t>
            </a:r>
            <a:r>
              <a:rPr lang="en-US" dirty="0">
                <a:solidFill>
                  <a:schemeClr val="dk1"/>
                </a:solidFill>
                <a:latin typeface="Inconsolata"/>
                <a:ea typeface="Inconsolata"/>
                <a:cs typeface="Inconsolata"/>
                <a:sym typeface="Inconsolata"/>
              </a:rPr>
              <a:t>)</a:t>
            </a:r>
            <a:endParaRPr dirty="0">
              <a:solidFill>
                <a:schemeClr val="dk1"/>
              </a:solidFill>
              <a:latin typeface="Inconsolata"/>
              <a:ea typeface="Inconsolata"/>
              <a:cs typeface="Inconsolata"/>
              <a:sym typeface="Inconsolata"/>
            </a:endParaRPr>
          </a:p>
          <a:p>
            <a:pPr marL="0" lvl="0" indent="0" algn="l" rtl="0">
              <a:spcBef>
                <a:spcPts val="0"/>
              </a:spcBef>
              <a:spcAft>
                <a:spcPts val="0"/>
              </a:spcAft>
              <a:buNone/>
            </a:pPr>
            <a:r>
              <a:rPr lang="en-US" dirty="0">
                <a:solidFill>
                  <a:schemeClr val="dk1"/>
                </a:solidFill>
                <a:latin typeface="Inconsolata"/>
                <a:ea typeface="Inconsolata"/>
                <a:cs typeface="Inconsolata"/>
                <a:sym typeface="Inconsolata"/>
              </a:rPr>
              <a:t>);</a:t>
            </a:r>
            <a:endParaRPr dirty="0">
              <a:solidFill>
                <a:schemeClr val="dk1"/>
              </a:solidFill>
              <a:latin typeface="Inconsolata"/>
              <a:ea typeface="Inconsolata"/>
              <a:cs typeface="Inconsolata"/>
              <a:sym typeface="Inconsolata"/>
            </a:endParaRPr>
          </a:p>
        </p:txBody>
      </p:sp>
      <p:sp>
        <p:nvSpPr>
          <p:cNvPr id="2" name="Google Shape;623;p36">
            <a:extLst>
              <a:ext uri="{FF2B5EF4-FFF2-40B4-BE49-F238E27FC236}">
                <a16:creationId xmlns:a16="http://schemas.microsoft.com/office/drawing/2014/main" id="{A845CB6C-34B5-717F-B851-B7E1682202E2}"/>
              </a:ext>
            </a:extLst>
          </p:cNvPr>
          <p:cNvSpPr txBox="1"/>
          <p:nvPr/>
        </p:nvSpPr>
        <p:spPr>
          <a:xfrm>
            <a:off x="99525" y="1225300"/>
            <a:ext cx="5010900" cy="126185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SELECT</a:t>
            </a:r>
            <a:r>
              <a:rPr lang="en-US" dirty="0">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o.order_id</a:t>
            </a:r>
            <a:r>
              <a:rPr lang="en-US" dirty="0">
                <a:solidFill>
                  <a:schemeClr val="tx2">
                    <a:lumMod val="40000"/>
                    <a:lumOff val="60000"/>
                  </a:schemeClr>
                </a:solidFill>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o.status</a:t>
            </a:r>
            <a:r>
              <a:rPr lang="en-US" dirty="0">
                <a:solidFill>
                  <a:schemeClr val="tx2">
                    <a:lumMod val="40000"/>
                    <a:lumOff val="60000"/>
                  </a:schemeClr>
                </a:solidFill>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c.first_name</a:t>
            </a:r>
            <a:r>
              <a:rPr lang="en-US" dirty="0">
                <a:solidFill>
                  <a:schemeClr val="tx2">
                    <a:lumMod val="40000"/>
                    <a:lumOff val="60000"/>
                  </a:schemeClr>
                </a:solidFill>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c.last_name</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FROM</a:t>
            </a:r>
            <a:r>
              <a:rPr lang="en-US" dirty="0">
                <a:latin typeface="Inconsolata"/>
                <a:ea typeface="Inconsolata"/>
                <a:cs typeface="Inconsolata"/>
                <a:sym typeface="Inconsolata"/>
              </a:rPr>
              <a:t> </a:t>
            </a:r>
            <a:r>
              <a:rPr lang="en-US" dirty="0">
                <a:solidFill>
                  <a:schemeClr val="tx2">
                    <a:lumMod val="40000"/>
                    <a:lumOff val="60000"/>
                  </a:schemeClr>
                </a:solidFill>
                <a:latin typeface="Inconsolata"/>
                <a:ea typeface="Inconsolata"/>
                <a:cs typeface="Inconsolata"/>
                <a:sym typeface="Inconsolata"/>
              </a:rPr>
              <a:t>orders o</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rgbClr val="A9A9A9"/>
                </a:solidFill>
                <a:latin typeface="Inconsolata"/>
                <a:ea typeface="Inconsolata"/>
                <a:cs typeface="Inconsolata"/>
                <a:sym typeface="Inconsolata"/>
              </a:rPr>
              <a:t>JOIN </a:t>
            </a:r>
            <a:r>
              <a:rPr lang="en-US" dirty="0">
                <a:solidFill>
                  <a:schemeClr val="tx2">
                    <a:lumMod val="40000"/>
                    <a:lumOff val="60000"/>
                  </a:schemeClr>
                </a:solidFill>
                <a:latin typeface="Inconsolata"/>
                <a:ea typeface="Inconsolata"/>
                <a:cs typeface="Inconsolata"/>
                <a:sym typeface="Inconsolata"/>
              </a:rPr>
              <a:t>customers  c</a:t>
            </a:r>
            <a:r>
              <a:rPr lang="en-US" dirty="0">
                <a:latin typeface="Inconsolata"/>
                <a:ea typeface="Inconsolata"/>
                <a:cs typeface="Inconsolata"/>
                <a:sym typeface="Inconsolata"/>
              </a:rPr>
              <a:t> </a:t>
            </a:r>
          </a:p>
          <a:p>
            <a:pPr marL="228600" lvl="0" algn="l" rtl="0">
              <a:spcBef>
                <a:spcPts val="0"/>
              </a:spcBef>
              <a:spcAft>
                <a:spcPts val="0"/>
              </a:spcAft>
              <a:buNone/>
            </a:pPr>
            <a:r>
              <a:rPr lang="en-US" dirty="0">
                <a:solidFill>
                  <a:schemeClr val="accent1"/>
                </a:solidFill>
                <a:latin typeface="Inconsolata"/>
                <a:ea typeface="Inconsolata"/>
                <a:cs typeface="Inconsolata"/>
                <a:sym typeface="Inconsolata"/>
              </a:rPr>
              <a:t>ON</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o.customer_id</a:t>
            </a:r>
            <a:r>
              <a:rPr lang="en-US" dirty="0">
                <a:latin typeface="Inconsolata"/>
                <a:ea typeface="Inconsolata"/>
                <a:cs typeface="Inconsolata"/>
                <a:sym typeface="Inconsolata"/>
              </a:rPr>
              <a:t> = </a:t>
            </a:r>
            <a:r>
              <a:rPr lang="en-US" dirty="0" err="1">
                <a:latin typeface="Inconsolata"/>
                <a:ea typeface="Inconsolata"/>
                <a:cs typeface="Inconsolata"/>
                <a:sym typeface="Inconsolata"/>
              </a:rPr>
              <a:t>c.customer_id</a:t>
            </a:r>
            <a:endParaRPr lang="en-US" dirty="0">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WHERE</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c.customer_id</a:t>
            </a:r>
            <a:r>
              <a:rPr lang="en-US" dirty="0">
                <a:latin typeface="Inconsolata"/>
                <a:ea typeface="Inconsolata"/>
                <a:cs typeface="Inconsolata"/>
                <a:sym typeface="Inconsolata"/>
              </a:rPr>
              <a:t> = </a:t>
            </a:r>
            <a:r>
              <a:rPr lang="en-US" dirty="0" err="1">
                <a:solidFill>
                  <a:schemeClr val="accent5"/>
                </a:solidFill>
                <a:latin typeface="Inconsolata"/>
                <a:ea typeface="Inconsolata"/>
                <a:cs typeface="Inconsolata"/>
                <a:sym typeface="Inconsolata"/>
              </a:rPr>
              <a:t>xxxx</a:t>
            </a:r>
            <a:r>
              <a:rPr lang="en-US" dirty="0">
                <a:latin typeface="Inconsolata"/>
                <a:ea typeface="Inconsolata"/>
                <a:cs typeface="Inconsolata"/>
                <a:sym typeface="Inconsolata"/>
              </a:rPr>
              <a:t>;</a:t>
            </a:r>
            <a:endParaRPr dirty="0">
              <a:latin typeface="Inconsolata"/>
              <a:ea typeface="Inconsolata"/>
              <a:cs typeface="Inconsolata"/>
              <a:sym typeface="Inconsolata"/>
            </a:endParaRPr>
          </a:p>
        </p:txBody>
      </p:sp>
    </p:spTree>
  </p:cSld>
  <p:clrMapOvr>
    <a:masterClrMapping/>
  </p:clrMapOvr>
  <mc:AlternateContent xmlns:mc="http://schemas.openxmlformats.org/markup-compatibility/2006">
    <mc:Choice xmlns:p14="http://schemas.microsoft.com/office/powerpoint/2010/main" Requires="p14">
      <p:transition spd="slow" p14:dur="2000" advTm="1654"/>
    </mc:Choice>
    <mc:Fallback>
      <p:transition spd="slow" advTm="165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637" name="Google Shape;637;p38"/>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636" name="Google Shape;636;p38"/>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Optimizing Joins</a:t>
            </a:r>
            <a:endParaRPr dirty="0"/>
          </a:p>
        </p:txBody>
      </p:sp>
      <p:sp>
        <p:nvSpPr>
          <p:cNvPr id="638" name="Google Shape;638;p38"/>
          <p:cNvSpPr txBox="1"/>
          <p:nvPr/>
        </p:nvSpPr>
        <p:spPr>
          <a:xfrm>
            <a:off x="5427325" y="829275"/>
            <a:ext cx="3492300" cy="427806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2">
                    <a:lumMod val="40000"/>
                    <a:lumOff val="60000"/>
                  </a:schemeClr>
                </a:solidFill>
                <a:latin typeface="Inconsolata"/>
                <a:ea typeface="Inconsolata"/>
                <a:cs typeface="Inconsolata"/>
                <a:sym typeface="Inconsolata"/>
              </a:rPr>
              <a:t>order_id</a:t>
            </a:r>
            <a:r>
              <a:rPr lang="en-US" dirty="0">
                <a:solidFill>
                  <a:schemeClr val="tx2">
                    <a:lumMod val="40000"/>
                    <a:lumOff val="60000"/>
                  </a:schemeClr>
                </a:solidFill>
                <a:latin typeface="Inconsolata"/>
                <a:ea typeface="Inconsolata"/>
                <a:cs typeface="Inconsolata"/>
                <a:sym typeface="Inconsolata"/>
              </a:rPr>
              <a:t> BIGINT,</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solidFill>
                <a:latin typeface="Inconsolata"/>
                <a:ea typeface="Inconsolata"/>
                <a:cs typeface="Inconsolata"/>
                <a:sym typeface="Inconsolata"/>
              </a:rPr>
              <a:t>customer_id</a:t>
            </a:r>
            <a:r>
              <a:rPr lang="en-US" dirty="0">
                <a:solidFill>
                  <a:schemeClr val="tx1"/>
                </a:solidFill>
                <a:latin typeface="Inconsolata"/>
                <a:ea typeface="Inconsolata"/>
                <a:cs typeface="Inconsolata"/>
                <a:sym typeface="Inconsolata"/>
              </a:rPr>
              <a:t> BIGINT</a:t>
            </a:r>
            <a:r>
              <a:rPr lang="en-US" dirty="0">
                <a:solidFill>
                  <a:schemeClr val="tx2">
                    <a:lumMod val="40000"/>
                    <a:lumOff val="60000"/>
                  </a:schemeClr>
                </a:solidFill>
                <a:latin typeface="Inconsolata"/>
                <a:ea typeface="Inconsolata"/>
                <a:cs typeface="Inconsolata"/>
                <a:sym typeface="Inconsolata"/>
              </a:rPr>
              <a:t>,</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2">
                    <a:lumMod val="40000"/>
                    <a:lumOff val="60000"/>
                  </a:schemeClr>
                </a:solidFill>
                <a:latin typeface="Inconsolata"/>
                <a:ea typeface="Inconsolata"/>
                <a:cs typeface="Inconsolata"/>
                <a:sym typeface="Inconsolata"/>
              </a:rPr>
              <a:t>order_date</a:t>
            </a:r>
            <a:r>
              <a:rPr lang="en-US" dirty="0">
                <a:solidFill>
                  <a:schemeClr val="tx2">
                    <a:lumMod val="40000"/>
                    <a:lumOff val="60000"/>
                  </a:schemeClr>
                </a:solidFill>
                <a:latin typeface="Inconsolata"/>
                <a:ea typeface="Inconsolata"/>
                <a:cs typeface="Inconsolata"/>
                <a:sym typeface="Inconsolata"/>
              </a:rPr>
              <a:t> DATETIME,</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2">
                    <a:lumMod val="40000"/>
                    <a:lumOff val="60000"/>
                  </a:schemeClr>
                </a:solidFill>
                <a:latin typeface="Inconsolata"/>
                <a:ea typeface="Inconsolata"/>
                <a:cs typeface="Inconsolata"/>
                <a:sym typeface="Inconsolata"/>
              </a:rPr>
              <a:t>status VARCHAR(255),</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customer_id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endParaRPr dirty="0">
              <a:latin typeface="Inconsolata"/>
              <a:ea typeface="Inconsolata"/>
              <a:cs typeface="Inconsolata"/>
              <a:sym typeface="Inconsolata"/>
            </a:endParaRPr>
          </a:p>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customers(</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solidFill>
                <a:latin typeface="Inconsolata"/>
                <a:ea typeface="Inconsolata"/>
                <a:cs typeface="Inconsolata"/>
                <a:sym typeface="Inconsolata"/>
              </a:rPr>
              <a:t>customer_id</a:t>
            </a:r>
            <a:r>
              <a:rPr lang="en-US" dirty="0">
                <a:solidFill>
                  <a:schemeClr val="tx1"/>
                </a:solidFill>
                <a:latin typeface="Inconsolata"/>
                <a:ea typeface="Inconsolata"/>
                <a:cs typeface="Inconsolata"/>
                <a:sym typeface="Inconsolata"/>
              </a:rPr>
              <a:t> BIGINT PRIMARY KEY</a:t>
            </a:r>
            <a:r>
              <a:rPr lang="en-US" dirty="0">
                <a:solidFill>
                  <a:schemeClr val="tx2">
                    <a:lumMod val="40000"/>
                    <a:lumOff val="60000"/>
                  </a:schemeClr>
                </a:solidFill>
                <a:latin typeface="Inconsolata"/>
                <a:ea typeface="Inconsolata"/>
                <a:cs typeface="Inconsolata"/>
                <a:sym typeface="Inconsolata"/>
              </a:rPr>
              <a:t>,</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2">
                    <a:lumMod val="40000"/>
                    <a:lumOff val="60000"/>
                  </a:schemeClr>
                </a:solidFill>
                <a:latin typeface="Inconsolata"/>
                <a:ea typeface="Inconsolata"/>
                <a:cs typeface="Inconsolata"/>
                <a:sym typeface="Inconsolata"/>
              </a:rPr>
              <a:t>first_name</a:t>
            </a:r>
            <a:r>
              <a:rPr lang="en-US" dirty="0">
                <a:solidFill>
                  <a:schemeClr val="tx2">
                    <a:lumMod val="40000"/>
                    <a:lumOff val="60000"/>
                  </a:schemeClr>
                </a:solidFill>
                <a:latin typeface="Inconsolata"/>
                <a:ea typeface="Inconsolata"/>
                <a:cs typeface="Inconsolata"/>
                <a:sym typeface="Inconsolata"/>
              </a:rPr>
              <a:t> VARCHAR(255),</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2">
                    <a:lumMod val="40000"/>
                    <a:lumOff val="60000"/>
                  </a:schemeClr>
                </a:solidFill>
                <a:latin typeface="Inconsolata"/>
                <a:ea typeface="Inconsolata"/>
                <a:cs typeface="Inconsolata"/>
                <a:sym typeface="Inconsolata"/>
              </a:rPr>
              <a:t>last_name</a:t>
            </a:r>
            <a:r>
              <a:rPr lang="en-US" dirty="0">
                <a:solidFill>
                  <a:schemeClr val="tx2">
                    <a:lumMod val="40000"/>
                    <a:lumOff val="60000"/>
                  </a:schemeClr>
                </a:solidFill>
                <a:latin typeface="Inconsolata"/>
                <a:ea typeface="Inconsolata"/>
                <a:cs typeface="Inconsolata"/>
                <a:sym typeface="Inconsolata"/>
              </a:rPr>
              <a:t> VARCHAR(255),</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2">
                    <a:lumMod val="40000"/>
                    <a:lumOff val="60000"/>
                  </a:schemeClr>
                </a:solidFill>
                <a:latin typeface="Inconsolata"/>
                <a:ea typeface="Inconsolata"/>
                <a:cs typeface="Inconsolata"/>
                <a:sym typeface="Inconsolata"/>
              </a:rPr>
              <a:t>address1 VARCHAR(255),</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2">
                    <a:lumMod val="40000"/>
                    <a:lumOff val="60000"/>
                  </a:schemeClr>
                </a:solidFill>
                <a:latin typeface="Inconsolata"/>
                <a:ea typeface="Inconsolata"/>
                <a:cs typeface="Inconsolata"/>
                <a:sym typeface="Inconsolata"/>
              </a:rPr>
              <a:t>address2 VARCHAR(255) NULL,</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2">
                    <a:lumMod val="40000"/>
                    <a:lumOff val="60000"/>
                  </a:schemeClr>
                </a:solidFill>
                <a:latin typeface="Inconsolata"/>
                <a:ea typeface="Inconsolata"/>
                <a:cs typeface="Inconsolata"/>
                <a:sym typeface="Inconsolata"/>
              </a:rPr>
              <a:t>state VARCHAR(10),</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2">
                    <a:lumMod val="40000"/>
                    <a:lumOff val="60000"/>
                  </a:schemeClr>
                </a:solidFill>
                <a:latin typeface="Inconsolata"/>
                <a:ea typeface="Inconsolata"/>
                <a:cs typeface="Inconsolata"/>
                <a:sym typeface="Inconsolata"/>
              </a:rPr>
              <a:t>postal_code</a:t>
            </a:r>
            <a:r>
              <a:rPr lang="en-US" dirty="0">
                <a:solidFill>
                  <a:schemeClr val="tx2">
                    <a:lumMod val="40000"/>
                    <a:lumOff val="60000"/>
                  </a:schemeClr>
                </a:solidFill>
                <a:latin typeface="Inconsolata"/>
                <a:ea typeface="Inconsolata"/>
                <a:cs typeface="Inconsolata"/>
                <a:sym typeface="Inconsolata"/>
              </a:rPr>
              <a:t> VARCHAR(10),</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2">
                    <a:lumMod val="40000"/>
                    <a:lumOff val="60000"/>
                  </a:schemeClr>
                </a:solidFill>
                <a:latin typeface="Inconsolata"/>
                <a:ea typeface="Inconsolata"/>
                <a:cs typeface="Inconsolata"/>
                <a:sym typeface="Inconsolata"/>
              </a:rPr>
              <a:t>phone VARCHAR(10),</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dk1"/>
                </a:solidFill>
                <a:latin typeface="Inconsolata"/>
                <a:ea typeface="Inconsolata"/>
                <a:cs typeface="Inconsolata"/>
                <a:sym typeface="Inconsolata"/>
              </a:rPr>
              <a:t>SHARD</a:t>
            </a:r>
            <a:r>
              <a:rPr lang="en-US" dirty="0">
                <a:solidFill>
                  <a:schemeClr val="accent1"/>
                </a:solidFill>
                <a:latin typeface="Inconsolata"/>
                <a:ea typeface="Inconsolata"/>
                <a:cs typeface="Inconsolata"/>
                <a:sym typeface="Inconsolata"/>
              </a:rPr>
              <a:t> KEY</a:t>
            </a:r>
            <a:r>
              <a:rPr lang="en-US" dirty="0">
                <a:solidFill>
                  <a:schemeClr val="dk1"/>
                </a:solidFill>
                <a:latin typeface="Inconsolata"/>
                <a:ea typeface="Inconsolata"/>
                <a:cs typeface="Inconsolata"/>
                <a:sym typeface="Inconsolata"/>
              </a:rPr>
              <a:t>(</a:t>
            </a:r>
            <a:r>
              <a:rPr lang="en-US" dirty="0" err="1">
                <a:solidFill>
                  <a:schemeClr val="dk1"/>
                </a:solidFill>
                <a:latin typeface="Inconsolata"/>
                <a:ea typeface="Inconsolata"/>
                <a:cs typeface="Inconsolata"/>
                <a:sym typeface="Inconsolata"/>
              </a:rPr>
              <a:t>customer_id</a:t>
            </a:r>
            <a:r>
              <a:rPr lang="en-US" dirty="0">
                <a:solidFill>
                  <a:schemeClr val="dk1"/>
                </a:solidFill>
                <a:latin typeface="Inconsolata"/>
                <a:ea typeface="Inconsolata"/>
                <a:cs typeface="Inconsolata"/>
                <a:sym typeface="Inconsolata"/>
              </a:rPr>
              <a:t>)</a:t>
            </a:r>
            <a:endParaRPr dirty="0">
              <a:solidFill>
                <a:schemeClr val="dk1"/>
              </a:solidFill>
              <a:latin typeface="Inconsolata"/>
              <a:ea typeface="Inconsolata"/>
              <a:cs typeface="Inconsolata"/>
              <a:sym typeface="Inconsolata"/>
            </a:endParaRPr>
          </a:p>
          <a:p>
            <a:pPr marL="0" lvl="0" indent="0" algn="l" rtl="0">
              <a:spcBef>
                <a:spcPts val="0"/>
              </a:spcBef>
              <a:spcAft>
                <a:spcPts val="0"/>
              </a:spcAft>
              <a:buNone/>
            </a:pPr>
            <a:r>
              <a:rPr lang="en-US" dirty="0">
                <a:solidFill>
                  <a:schemeClr val="dk1"/>
                </a:solidFill>
                <a:latin typeface="Inconsolata"/>
                <a:ea typeface="Inconsolata"/>
                <a:cs typeface="Inconsolata"/>
                <a:sym typeface="Inconsolata"/>
              </a:rPr>
              <a:t>);</a:t>
            </a:r>
            <a:endParaRPr dirty="0">
              <a:solidFill>
                <a:schemeClr val="dk1"/>
              </a:solidFill>
              <a:latin typeface="Inconsolata"/>
              <a:ea typeface="Inconsolata"/>
              <a:cs typeface="Inconsolata"/>
              <a:sym typeface="Inconsolata"/>
            </a:endParaRPr>
          </a:p>
        </p:txBody>
      </p:sp>
      <p:sp>
        <p:nvSpPr>
          <p:cNvPr id="640" name="Google Shape;640;p38"/>
          <p:cNvSpPr txBox="1"/>
          <p:nvPr/>
        </p:nvSpPr>
        <p:spPr>
          <a:xfrm>
            <a:off x="534825" y="3043675"/>
            <a:ext cx="41403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dk1"/>
                </a:solidFill>
                <a:latin typeface="Roboto" panose="02000000000000000000" pitchFamily="2" charset="0"/>
                <a:ea typeface="Roboto" panose="02000000000000000000" pitchFamily="2" charset="0"/>
                <a:cs typeface="Roboto" panose="02000000000000000000" pitchFamily="2" charset="0"/>
                <a:sym typeface="Lato"/>
              </a:rPr>
              <a:t>All data in this join is in the same partition because both tables are sharded on the same column. No data movement.</a:t>
            </a:r>
            <a:endParaRPr dirty="0">
              <a:solidFill>
                <a:schemeClr val="dk1"/>
              </a:solidFill>
              <a:latin typeface="Roboto" panose="02000000000000000000" pitchFamily="2" charset="0"/>
              <a:ea typeface="Roboto" panose="02000000000000000000" pitchFamily="2" charset="0"/>
              <a:cs typeface="Roboto" panose="02000000000000000000" pitchFamily="2" charset="0"/>
              <a:sym typeface="Lato"/>
            </a:endParaRPr>
          </a:p>
        </p:txBody>
      </p:sp>
      <p:sp>
        <p:nvSpPr>
          <p:cNvPr id="641" name="Google Shape;641;p38"/>
          <p:cNvSpPr/>
          <p:nvPr/>
        </p:nvSpPr>
        <p:spPr>
          <a:xfrm>
            <a:off x="6479404" y="2000041"/>
            <a:ext cx="1078500" cy="189600"/>
          </a:xfrm>
          <a:prstGeom prst="rect">
            <a:avLst/>
          </a:prstGeom>
          <a:noFill/>
          <a:ln w="2857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8"/>
          <p:cNvSpPr/>
          <p:nvPr/>
        </p:nvSpPr>
        <p:spPr>
          <a:xfrm>
            <a:off x="6445951" y="4563108"/>
            <a:ext cx="1078500" cy="189600"/>
          </a:xfrm>
          <a:prstGeom prst="rect">
            <a:avLst/>
          </a:prstGeom>
          <a:noFill/>
          <a:ln w="2857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Google Shape;623;p36">
            <a:extLst>
              <a:ext uri="{FF2B5EF4-FFF2-40B4-BE49-F238E27FC236}">
                <a16:creationId xmlns:a16="http://schemas.microsoft.com/office/drawing/2014/main" id="{A04C5D27-CBD9-9B61-57A3-96491B1CCED6}"/>
              </a:ext>
            </a:extLst>
          </p:cNvPr>
          <p:cNvSpPr txBox="1"/>
          <p:nvPr/>
        </p:nvSpPr>
        <p:spPr>
          <a:xfrm>
            <a:off x="99525" y="1225300"/>
            <a:ext cx="5010900" cy="126185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SELECT</a:t>
            </a:r>
            <a:r>
              <a:rPr lang="en-US" dirty="0">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o.order_id</a:t>
            </a:r>
            <a:r>
              <a:rPr lang="en-US" dirty="0">
                <a:solidFill>
                  <a:schemeClr val="tx2">
                    <a:lumMod val="40000"/>
                    <a:lumOff val="60000"/>
                  </a:schemeClr>
                </a:solidFill>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o.status</a:t>
            </a:r>
            <a:r>
              <a:rPr lang="en-US" dirty="0">
                <a:solidFill>
                  <a:schemeClr val="tx2">
                    <a:lumMod val="40000"/>
                    <a:lumOff val="60000"/>
                  </a:schemeClr>
                </a:solidFill>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c.first_name</a:t>
            </a:r>
            <a:r>
              <a:rPr lang="en-US" dirty="0">
                <a:solidFill>
                  <a:schemeClr val="tx2">
                    <a:lumMod val="40000"/>
                    <a:lumOff val="60000"/>
                  </a:schemeClr>
                </a:solidFill>
                <a:latin typeface="Inconsolata"/>
                <a:ea typeface="Inconsolata"/>
                <a:cs typeface="Inconsolata"/>
                <a:sym typeface="Inconsolata"/>
              </a:rPr>
              <a:t>, </a:t>
            </a:r>
            <a:r>
              <a:rPr lang="en-US" dirty="0" err="1">
                <a:solidFill>
                  <a:schemeClr val="tx2">
                    <a:lumMod val="40000"/>
                    <a:lumOff val="60000"/>
                  </a:schemeClr>
                </a:solidFill>
                <a:latin typeface="Inconsolata"/>
                <a:ea typeface="Inconsolata"/>
                <a:cs typeface="Inconsolata"/>
                <a:sym typeface="Inconsolata"/>
              </a:rPr>
              <a:t>c.last_name</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FROM</a:t>
            </a:r>
            <a:r>
              <a:rPr lang="en-US" dirty="0">
                <a:latin typeface="Inconsolata"/>
                <a:ea typeface="Inconsolata"/>
                <a:cs typeface="Inconsolata"/>
                <a:sym typeface="Inconsolata"/>
              </a:rPr>
              <a:t> </a:t>
            </a:r>
            <a:r>
              <a:rPr lang="en-US" dirty="0">
                <a:solidFill>
                  <a:schemeClr val="tx2">
                    <a:lumMod val="40000"/>
                    <a:lumOff val="60000"/>
                  </a:schemeClr>
                </a:solidFill>
                <a:latin typeface="Inconsolata"/>
                <a:ea typeface="Inconsolata"/>
                <a:cs typeface="Inconsolata"/>
                <a:sym typeface="Inconsolata"/>
              </a:rPr>
              <a:t>orders o</a:t>
            </a:r>
            <a:endParaRPr dirty="0">
              <a:solidFill>
                <a:schemeClr val="tx2">
                  <a:lumMod val="40000"/>
                  <a:lumOff val="6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rgbClr val="A9A9A9"/>
                </a:solidFill>
                <a:latin typeface="Inconsolata"/>
                <a:ea typeface="Inconsolata"/>
                <a:cs typeface="Inconsolata"/>
                <a:sym typeface="Inconsolata"/>
              </a:rPr>
              <a:t>JOIN </a:t>
            </a:r>
            <a:r>
              <a:rPr lang="en-US" dirty="0">
                <a:solidFill>
                  <a:schemeClr val="tx2">
                    <a:lumMod val="40000"/>
                    <a:lumOff val="60000"/>
                  </a:schemeClr>
                </a:solidFill>
                <a:latin typeface="Inconsolata"/>
                <a:ea typeface="Inconsolata"/>
                <a:cs typeface="Inconsolata"/>
                <a:sym typeface="Inconsolata"/>
              </a:rPr>
              <a:t>customers  c</a:t>
            </a:r>
            <a:r>
              <a:rPr lang="en-US" dirty="0">
                <a:latin typeface="Inconsolata"/>
                <a:ea typeface="Inconsolata"/>
                <a:cs typeface="Inconsolata"/>
                <a:sym typeface="Inconsolata"/>
              </a:rPr>
              <a:t> </a:t>
            </a:r>
          </a:p>
          <a:p>
            <a:pPr marL="228600" lvl="0" algn="l" rtl="0">
              <a:spcBef>
                <a:spcPts val="0"/>
              </a:spcBef>
              <a:spcAft>
                <a:spcPts val="0"/>
              </a:spcAft>
              <a:buNone/>
            </a:pPr>
            <a:r>
              <a:rPr lang="en-US" dirty="0">
                <a:solidFill>
                  <a:schemeClr val="accent1"/>
                </a:solidFill>
                <a:latin typeface="Inconsolata"/>
                <a:ea typeface="Inconsolata"/>
                <a:cs typeface="Inconsolata"/>
                <a:sym typeface="Inconsolata"/>
              </a:rPr>
              <a:t>ON</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o.customer_id</a:t>
            </a:r>
            <a:r>
              <a:rPr lang="en-US" dirty="0">
                <a:latin typeface="Inconsolata"/>
                <a:ea typeface="Inconsolata"/>
                <a:cs typeface="Inconsolata"/>
                <a:sym typeface="Inconsolata"/>
              </a:rPr>
              <a:t> = </a:t>
            </a:r>
            <a:r>
              <a:rPr lang="en-US" dirty="0" err="1">
                <a:latin typeface="Inconsolata"/>
                <a:ea typeface="Inconsolata"/>
                <a:cs typeface="Inconsolata"/>
                <a:sym typeface="Inconsolata"/>
              </a:rPr>
              <a:t>c.customer_id</a:t>
            </a:r>
            <a:endParaRPr lang="en-US" dirty="0">
              <a:latin typeface="Inconsolata"/>
              <a:ea typeface="Inconsolata"/>
              <a:cs typeface="Inconsolata"/>
              <a:sym typeface="Inconsolata"/>
            </a:endParaRPr>
          </a:p>
          <a:p>
            <a:pPr marL="114300" lvl="0" algn="l" rtl="0">
              <a:spcBef>
                <a:spcPts val="0"/>
              </a:spcBef>
              <a:spcAft>
                <a:spcPts val="0"/>
              </a:spcAft>
              <a:buNone/>
            </a:pPr>
            <a:r>
              <a:rPr lang="en-US" dirty="0">
                <a:solidFill>
                  <a:schemeClr val="accent1"/>
                </a:solidFill>
                <a:latin typeface="Inconsolata"/>
                <a:ea typeface="Inconsolata"/>
                <a:cs typeface="Inconsolata"/>
                <a:sym typeface="Inconsolata"/>
              </a:rPr>
              <a:t>WHERE</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c.customer_id</a:t>
            </a:r>
            <a:r>
              <a:rPr lang="en-US" dirty="0">
                <a:latin typeface="Inconsolata"/>
                <a:ea typeface="Inconsolata"/>
                <a:cs typeface="Inconsolata"/>
                <a:sym typeface="Inconsolata"/>
              </a:rPr>
              <a:t> = </a:t>
            </a:r>
            <a:r>
              <a:rPr lang="en-US" dirty="0" err="1">
                <a:solidFill>
                  <a:schemeClr val="accent5"/>
                </a:solidFill>
                <a:latin typeface="Inconsolata"/>
                <a:ea typeface="Inconsolata"/>
                <a:cs typeface="Inconsolata"/>
                <a:sym typeface="Inconsolata"/>
              </a:rPr>
              <a:t>xxxx</a:t>
            </a:r>
            <a:r>
              <a:rPr lang="en-US" dirty="0">
                <a:latin typeface="Inconsolata"/>
                <a:ea typeface="Inconsolata"/>
                <a:cs typeface="Inconsolata"/>
                <a:sym typeface="Inconsolata"/>
              </a:rPr>
              <a:t>;</a:t>
            </a:r>
            <a:endParaRPr dirty="0">
              <a:latin typeface="Inconsolata"/>
              <a:ea typeface="Inconsolata"/>
              <a:cs typeface="Inconsolata"/>
              <a:sym typeface="Inconsolata"/>
            </a:endParaRPr>
          </a:p>
        </p:txBody>
      </p:sp>
    </p:spTree>
  </p:cSld>
  <p:clrMapOvr>
    <a:masterClrMapping/>
  </p:clrMapOvr>
  <mc:AlternateContent xmlns:mc="http://schemas.openxmlformats.org/markup-compatibility/2006">
    <mc:Choice xmlns:p14="http://schemas.microsoft.com/office/powerpoint/2010/main" Requires="p14">
      <p:transition spd="slow" p14:dur="2000" advTm="2202"/>
    </mc:Choice>
    <mc:Fallback>
      <p:transition spd="slow" advTm="220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46"/>
        <p:cNvGrpSpPr/>
        <p:nvPr/>
      </p:nvGrpSpPr>
      <p:grpSpPr>
        <a:xfrm>
          <a:off x="0" y="0"/>
          <a:ext cx="0" cy="0"/>
          <a:chOff x="0" y="0"/>
          <a:chExt cx="0" cy="0"/>
        </a:xfrm>
      </p:grpSpPr>
      <p:sp>
        <p:nvSpPr>
          <p:cNvPr id="2" name="Subtitle 1">
            <a:extLst>
              <a:ext uri="{FF2B5EF4-FFF2-40B4-BE49-F238E27FC236}">
                <a16:creationId xmlns:a16="http://schemas.microsoft.com/office/drawing/2014/main" id="{4161AF46-B0D7-1E27-40C7-4205FB603FBF}"/>
              </a:ext>
            </a:extLst>
          </p:cNvPr>
          <p:cNvSpPr>
            <a:spLocks noGrp="1"/>
          </p:cNvSpPr>
          <p:nvPr>
            <p:ph type="subTitle" idx="1"/>
          </p:nvPr>
        </p:nvSpPr>
        <p:spPr/>
        <p:txBody>
          <a:bodyPr/>
          <a:lstStyle/>
          <a:p>
            <a:r>
              <a:rPr lang="en-US" dirty="0"/>
              <a:t>Choosing a Shard Key</a:t>
            </a:r>
          </a:p>
        </p:txBody>
      </p:sp>
      <p:sp>
        <p:nvSpPr>
          <p:cNvPr id="647" name="Google Shape;647;p39"/>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Compound Shard Key</a:t>
            </a:r>
            <a:endParaRPr dirty="0"/>
          </a:p>
        </p:txBody>
      </p:sp>
      <p:sp>
        <p:nvSpPr>
          <p:cNvPr id="649" name="Google Shape;649;p39"/>
          <p:cNvSpPr txBox="1"/>
          <p:nvPr/>
        </p:nvSpPr>
        <p:spPr>
          <a:xfrm>
            <a:off x="2806450" y="1225300"/>
            <a:ext cx="3660300" cy="169274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solidFill>
                  <a:schemeClr val="accent1"/>
                </a:solidFill>
                <a:latin typeface="Inconsolata"/>
                <a:ea typeface="Inconsolata"/>
                <a:cs typeface="Inconsolata"/>
                <a:sym typeface="Inconsolata"/>
              </a:rPr>
              <a:t>CREATE TABLE</a:t>
            </a:r>
            <a:r>
              <a:rPr lang="en-US" dirty="0">
                <a:latin typeface="Inconsolata"/>
                <a:ea typeface="Inconsolata"/>
                <a:cs typeface="Inconsolata"/>
                <a:sym typeface="Inconsolata"/>
              </a:rPr>
              <a:t> orders(</a:t>
            </a:r>
            <a:endParaRPr dirty="0">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solidFill>
                <a:latin typeface="Inconsolata"/>
                <a:ea typeface="Inconsolata"/>
                <a:cs typeface="Inconsolata"/>
                <a:sym typeface="Inconsolata"/>
              </a:rPr>
              <a:t>order_id</a:t>
            </a:r>
            <a:r>
              <a:rPr lang="en-US" dirty="0">
                <a:solidFill>
                  <a:schemeClr val="tx1"/>
                </a:solidFill>
                <a:latin typeface="Inconsolata"/>
                <a:ea typeface="Inconsolata"/>
                <a:cs typeface="Inconsolata"/>
                <a:sym typeface="Inconsolata"/>
              </a:rPr>
              <a:t> BIGINT,</a:t>
            </a:r>
            <a:endParaRPr dirty="0">
              <a:solidFill>
                <a:schemeClr val="tx1"/>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solidFill>
                <a:latin typeface="Inconsolata"/>
                <a:ea typeface="Inconsolata"/>
                <a:cs typeface="Inconsolata"/>
                <a:sym typeface="Inconsolata"/>
              </a:rPr>
              <a:t>customer_id</a:t>
            </a:r>
            <a:r>
              <a:rPr lang="en-US" dirty="0">
                <a:solidFill>
                  <a:schemeClr val="tx1"/>
                </a:solidFill>
                <a:latin typeface="Inconsolata"/>
                <a:ea typeface="Inconsolata"/>
                <a:cs typeface="Inconsolata"/>
                <a:sym typeface="Inconsolata"/>
              </a:rPr>
              <a:t> BIGINT</a:t>
            </a:r>
            <a:r>
              <a:rPr lang="en-US" dirty="0">
                <a:solidFill>
                  <a:schemeClr val="tx1">
                    <a:lumMod val="50000"/>
                    <a:lumOff val="50000"/>
                  </a:schemeClr>
                </a:solidFill>
                <a:latin typeface="Inconsolata"/>
                <a:ea typeface="Inconsolata"/>
                <a:cs typeface="Inconsolata"/>
                <a:sym typeface="Inconsolata"/>
              </a:rPr>
              <a:t>,</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err="1">
                <a:solidFill>
                  <a:schemeClr val="tx1">
                    <a:lumMod val="50000"/>
                    <a:lumOff val="50000"/>
                  </a:schemeClr>
                </a:solidFill>
                <a:latin typeface="Inconsolata"/>
                <a:ea typeface="Inconsolata"/>
                <a:cs typeface="Inconsolata"/>
                <a:sym typeface="Inconsolata"/>
              </a:rPr>
              <a:t>order_date</a:t>
            </a:r>
            <a:r>
              <a:rPr lang="en-US" dirty="0">
                <a:solidFill>
                  <a:schemeClr val="tx1">
                    <a:lumMod val="50000"/>
                    <a:lumOff val="50000"/>
                  </a:schemeClr>
                </a:solidFill>
                <a:latin typeface="Inconsolata"/>
                <a:ea typeface="Inconsolata"/>
                <a:cs typeface="Inconsolata"/>
                <a:sym typeface="Inconsolata"/>
              </a:rPr>
              <a:t> DATETIME,</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solidFill>
                  <a:schemeClr val="tx1">
                    <a:lumMod val="50000"/>
                    <a:lumOff val="50000"/>
                  </a:schemeClr>
                </a:solidFill>
                <a:latin typeface="Inconsolata"/>
                <a:ea typeface="Inconsolata"/>
                <a:cs typeface="Inconsolata"/>
                <a:sym typeface="Inconsolata"/>
              </a:rPr>
              <a:t>status VARCHAR(255),</a:t>
            </a:r>
            <a:endParaRPr dirty="0">
              <a:solidFill>
                <a:schemeClr val="tx1">
                  <a:lumMod val="50000"/>
                  <a:lumOff val="50000"/>
                </a:schemeClr>
              </a:solidFill>
              <a:latin typeface="Inconsolata"/>
              <a:ea typeface="Inconsolata"/>
              <a:cs typeface="Inconsolata"/>
              <a:sym typeface="Inconsolata"/>
            </a:endParaRPr>
          </a:p>
          <a:p>
            <a:pPr marL="114300" lvl="0" algn="l" rtl="0">
              <a:spcBef>
                <a:spcPts val="0"/>
              </a:spcBef>
              <a:spcAft>
                <a:spcPts val="0"/>
              </a:spcAft>
              <a:buNone/>
            </a:pPr>
            <a:r>
              <a:rPr lang="en-US" dirty="0">
                <a:latin typeface="Inconsolata"/>
                <a:ea typeface="Inconsolata"/>
                <a:cs typeface="Inconsolata"/>
                <a:sym typeface="Inconsolata"/>
              </a:rPr>
              <a:t>SHARD </a:t>
            </a:r>
            <a:r>
              <a:rPr lang="en-US" dirty="0">
                <a:solidFill>
                  <a:schemeClr val="accent1"/>
                </a:solidFill>
                <a:latin typeface="Inconsolata"/>
                <a:ea typeface="Inconsolata"/>
                <a:cs typeface="Inconsolata"/>
                <a:sym typeface="Inconsolata"/>
              </a:rPr>
              <a:t>KEY</a:t>
            </a:r>
            <a:r>
              <a:rPr lang="en-US" dirty="0">
                <a:latin typeface="Inconsolata"/>
                <a:ea typeface="Inconsolata"/>
                <a:cs typeface="Inconsolata"/>
                <a:sym typeface="Inconsolata"/>
              </a:rPr>
              <a:t>(</a:t>
            </a:r>
            <a:r>
              <a:rPr lang="en-US" dirty="0" err="1">
                <a:latin typeface="Inconsolata"/>
                <a:ea typeface="Inconsolata"/>
                <a:cs typeface="Inconsolata"/>
                <a:sym typeface="Inconsolata"/>
              </a:rPr>
              <a:t>customer_id</a:t>
            </a:r>
            <a:r>
              <a:rPr lang="en-US" dirty="0">
                <a:latin typeface="Inconsolata"/>
                <a:ea typeface="Inconsolata"/>
                <a:cs typeface="Inconsolata"/>
                <a:sym typeface="Inconsolata"/>
              </a:rPr>
              <a:t>, </a:t>
            </a:r>
            <a:r>
              <a:rPr lang="en-US" dirty="0" err="1">
                <a:latin typeface="Inconsolata"/>
                <a:ea typeface="Inconsolata"/>
                <a:cs typeface="Inconsolata"/>
                <a:sym typeface="Inconsolata"/>
              </a:rPr>
              <a:t>order_id</a:t>
            </a:r>
            <a:r>
              <a:rPr lang="en-US" dirty="0">
                <a:latin typeface="Inconsolata"/>
                <a:ea typeface="Inconsolata"/>
                <a:cs typeface="Inconsolata"/>
                <a:sym typeface="Inconsolata"/>
              </a:rPr>
              <a:t>)</a:t>
            </a:r>
            <a:endParaRPr dirty="0">
              <a:latin typeface="Inconsolata"/>
              <a:ea typeface="Inconsolata"/>
              <a:cs typeface="Inconsolata"/>
              <a:sym typeface="Inconsolata"/>
            </a:endParaRPr>
          </a:p>
          <a:p>
            <a:pPr marL="0" lvl="0" indent="0" algn="l" rtl="0">
              <a:spcBef>
                <a:spcPts val="0"/>
              </a:spcBef>
              <a:spcAft>
                <a:spcPts val="0"/>
              </a:spcAft>
              <a:buNone/>
            </a:pPr>
            <a:r>
              <a:rPr lang="en-US" dirty="0">
                <a:latin typeface="Inconsolata"/>
                <a:ea typeface="Inconsolata"/>
                <a:cs typeface="Inconsolata"/>
                <a:sym typeface="Inconsolata"/>
              </a:rPr>
              <a:t>);</a:t>
            </a:r>
            <a:endParaRPr dirty="0">
              <a:latin typeface="Inconsolata"/>
              <a:ea typeface="Inconsolata"/>
              <a:cs typeface="Inconsolata"/>
              <a:sym typeface="Inconsolata"/>
            </a:endParaRPr>
          </a:p>
        </p:txBody>
      </p:sp>
      <p:sp>
        <p:nvSpPr>
          <p:cNvPr id="650" name="Google Shape;650;p39"/>
          <p:cNvSpPr/>
          <p:nvPr/>
        </p:nvSpPr>
        <p:spPr>
          <a:xfrm>
            <a:off x="3892600" y="2372000"/>
            <a:ext cx="1882500" cy="244800"/>
          </a:xfrm>
          <a:prstGeom prst="rect">
            <a:avLst/>
          </a:prstGeom>
          <a:noFill/>
          <a:ln w="2857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9"/>
          <p:cNvSpPr txBox="1"/>
          <p:nvPr/>
        </p:nvSpPr>
        <p:spPr>
          <a:xfrm>
            <a:off x="988750" y="3111050"/>
            <a:ext cx="7690200" cy="126185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mn-lt"/>
                <a:ea typeface="Lato"/>
                <a:cs typeface="Lato"/>
                <a:sym typeface="Lato"/>
              </a:rPr>
              <a:t>Compound Shard Key</a:t>
            </a:r>
            <a:endParaRPr dirty="0">
              <a:latin typeface="+mn-lt"/>
              <a:ea typeface="Lato"/>
              <a:cs typeface="Lato"/>
              <a:sym typeface="Lato"/>
            </a:endParaRPr>
          </a:p>
          <a:p>
            <a:pPr marL="457200" lvl="0" indent="-317500" algn="l" rtl="0">
              <a:spcBef>
                <a:spcPts val="0"/>
              </a:spcBef>
              <a:spcAft>
                <a:spcPts val="0"/>
              </a:spcAft>
              <a:buSzPts val="1400"/>
              <a:buFont typeface="Lato"/>
              <a:buChar char="●"/>
            </a:pPr>
            <a:r>
              <a:rPr lang="en-US" dirty="0">
                <a:latin typeface="+mn-lt"/>
                <a:ea typeface="Lato"/>
                <a:cs typeface="Lato"/>
                <a:sym typeface="Lato"/>
              </a:rPr>
              <a:t>No single partition queries unless the </a:t>
            </a:r>
            <a:r>
              <a:rPr lang="en-US" dirty="0" err="1">
                <a:latin typeface="+mn-lt"/>
                <a:ea typeface="Lato"/>
                <a:cs typeface="Lato"/>
                <a:sym typeface="Lato"/>
              </a:rPr>
              <a:t>customer_id</a:t>
            </a:r>
            <a:r>
              <a:rPr lang="en-US" dirty="0">
                <a:latin typeface="+mn-lt"/>
                <a:ea typeface="Lato"/>
                <a:cs typeface="Lato"/>
                <a:sym typeface="Lato"/>
              </a:rPr>
              <a:t> and </a:t>
            </a:r>
            <a:r>
              <a:rPr lang="en-US" dirty="0" err="1">
                <a:latin typeface="+mn-lt"/>
                <a:ea typeface="Lato"/>
                <a:cs typeface="Lato"/>
                <a:sym typeface="Lato"/>
              </a:rPr>
              <a:t>order_id</a:t>
            </a:r>
            <a:r>
              <a:rPr lang="en-US" dirty="0">
                <a:latin typeface="+mn-lt"/>
                <a:ea typeface="Lato"/>
                <a:cs typeface="Lato"/>
                <a:sym typeface="Lato"/>
              </a:rPr>
              <a:t> are the same as the record.</a:t>
            </a:r>
            <a:endParaRPr dirty="0">
              <a:latin typeface="+mn-lt"/>
              <a:ea typeface="Lato"/>
              <a:cs typeface="Lato"/>
              <a:sym typeface="Lato"/>
            </a:endParaRPr>
          </a:p>
          <a:p>
            <a:pPr marL="457200" lvl="0" indent="-317500" algn="l" rtl="0">
              <a:spcBef>
                <a:spcPts val="0"/>
              </a:spcBef>
              <a:spcAft>
                <a:spcPts val="0"/>
              </a:spcAft>
              <a:buSzPts val="1400"/>
              <a:buFont typeface="Lato"/>
              <a:buChar char="●"/>
            </a:pPr>
            <a:r>
              <a:rPr lang="en-US" dirty="0">
                <a:latin typeface="+mn-lt"/>
                <a:ea typeface="Lato"/>
                <a:cs typeface="Lato"/>
                <a:sym typeface="Lato"/>
              </a:rPr>
              <a:t>Could be useful if the goal is less skew, if the combination is more unique than and single column.</a:t>
            </a:r>
            <a:endParaRPr dirty="0">
              <a:latin typeface="+mn-lt"/>
              <a:ea typeface="Lato"/>
              <a:cs typeface="Lato"/>
              <a:sym typeface="Lato"/>
            </a:endParaRPr>
          </a:p>
        </p:txBody>
      </p:sp>
    </p:spTree>
  </p:cSld>
  <p:clrMapOvr>
    <a:masterClrMapping/>
  </p:clrMapOvr>
  <mc:AlternateContent xmlns:mc="http://schemas.openxmlformats.org/markup-compatibility/2006">
    <mc:Choice xmlns:p14="http://schemas.microsoft.com/office/powerpoint/2010/main" Requires="p14">
      <p:transition spd="slow" p14:dur="2000" advTm="2111"/>
    </mc:Choice>
    <mc:Fallback>
      <p:transition spd="slow" advTm="2111"/>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7" name="Google Shape;657;p40"/>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Choosing a Shard Key</a:t>
            </a:r>
            <a:endParaRPr dirty="0"/>
          </a:p>
        </p:txBody>
      </p:sp>
      <p:sp>
        <p:nvSpPr>
          <p:cNvPr id="656" name="Google Shape;656;p40"/>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Summary</a:t>
            </a:r>
            <a:endParaRPr dirty="0"/>
          </a:p>
        </p:txBody>
      </p:sp>
      <p:sp>
        <p:nvSpPr>
          <p:cNvPr id="658" name="Google Shape;658;p40"/>
          <p:cNvSpPr txBox="1">
            <a:spLocks noGrp="1"/>
          </p:cNvSpPr>
          <p:nvPr>
            <p:ph type="body" sz="quarter" idx="10"/>
          </p:nvPr>
        </p:nvSpPr>
        <p:spPr>
          <a:prstGeom prst="rect">
            <a:avLst/>
          </a:prstGeom>
        </p:spPr>
        <p:txBody>
          <a:bodyPr spcFirstLastPara="1" wrap="square" lIns="91425" tIns="91425" rIns="91425" bIns="91425" anchor="t" anchorCtr="0">
            <a:noAutofit/>
          </a:bodyPr>
          <a:lstStyle/>
          <a:p>
            <a:pPr marL="457200" lvl="0" indent="-317500" algn="l" rtl="0">
              <a:lnSpc>
                <a:spcPct val="100000"/>
              </a:lnSpc>
              <a:spcBef>
                <a:spcPts val="0"/>
              </a:spcBef>
              <a:spcAft>
                <a:spcPts val="600"/>
              </a:spcAft>
              <a:buSzPts val="1400"/>
              <a:buChar char="●"/>
            </a:pPr>
            <a:r>
              <a:rPr lang="en-US" dirty="0"/>
              <a:t>Choose a shard key that has high cardinality, like a primary key, to reduce skew.</a:t>
            </a:r>
            <a:endParaRPr dirty="0"/>
          </a:p>
          <a:p>
            <a:pPr marL="457200" lvl="0" indent="-317500" algn="l" rtl="0">
              <a:lnSpc>
                <a:spcPct val="100000"/>
              </a:lnSpc>
              <a:spcBef>
                <a:spcPts val="0"/>
              </a:spcBef>
              <a:spcAft>
                <a:spcPts val="600"/>
              </a:spcAft>
              <a:buSzPts val="1400"/>
              <a:buChar char="●"/>
            </a:pPr>
            <a:r>
              <a:rPr lang="en-US" dirty="0"/>
              <a:t>Choose a shard key that is used in a join where both fields in the join clause are the shard key to keep the joined data in the same partition.</a:t>
            </a:r>
            <a:endParaRPr dirty="0"/>
          </a:p>
          <a:p>
            <a:pPr marL="457200" lvl="0" indent="-317500" algn="l" rtl="0">
              <a:lnSpc>
                <a:spcPct val="100000"/>
              </a:lnSpc>
              <a:spcBef>
                <a:spcPts val="0"/>
              </a:spcBef>
              <a:spcAft>
                <a:spcPts val="600"/>
              </a:spcAft>
              <a:buSzPts val="1400"/>
              <a:buChar char="●"/>
            </a:pPr>
            <a:r>
              <a:rPr lang="en-US" dirty="0"/>
              <a:t>Choose a shard key that is used in where clauses to keep the requested data in the same partition.</a:t>
            </a:r>
            <a:endParaRPr dirty="0"/>
          </a:p>
          <a:p>
            <a:pPr marL="457200" lvl="0" indent="-317500" algn="l" rtl="0">
              <a:lnSpc>
                <a:spcPct val="100000"/>
              </a:lnSpc>
              <a:spcBef>
                <a:spcPts val="0"/>
              </a:spcBef>
              <a:spcAft>
                <a:spcPts val="600"/>
              </a:spcAft>
              <a:buSzPts val="1400"/>
              <a:buChar char="●"/>
            </a:pPr>
            <a:r>
              <a:rPr lang="en-US" dirty="0"/>
              <a:t>Bottomline: It will always be a trade off, some queries will benefit, while others may suffer. Depends on your data and your most time sensitive queries.</a:t>
            </a:r>
            <a:endParaRPr dirty="0"/>
          </a:p>
        </p:txBody>
      </p:sp>
    </p:spTree>
  </p:cSld>
  <p:clrMapOvr>
    <a:masterClrMapping/>
  </p:clrMapOvr>
  <mc:AlternateContent xmlns:mc="http://schemas.openxmlformats.org/markup-compatibility/2006">
    <mc:Choice xmlns:p14="http://schemas.microsoft.com/office/powerpoint/2010/main" Requires="p14">
      <p:transition spd="slow" p14:dur="2000" advTm="1916"/>
    </mc:Choice>
    <mc:Fallback>
      <p:transition spd="slow" advTm="1916"/>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651951-393A-BE97-A98C-C41BD85A458E}"/>
              </a:ext>
            </a:extLst>
          </p:cNvPr>
          <p:cNvSpPr>
            <a:spLocks noGrp="1"/>
          </p:cNvSpPr>
          <p:nvPr>
            <p:ph type="title"/>
          </p:nvPr>
        </p:nvSpPr>
        <p:spPr/>
        <p:txBody>
          <a:bodyPr/>
          <a:lstStyle/>
          <a:p>
            <a:r>
              <a:rPr lang="en-US" dirty="0" err="1"/>
              <a:t>Sharding</a:t>
            </a:r>
            <a:r>
              <a:rPr lang="en-US" dirty="0"/>
              <a:t> and Shard Keys</a:t>
            </a:r>
          </a:p>
        </p:txBody>
      </p:sp>
      <p:sp>
        <p:nvSpPr>
          <p:cNvPr id="6" name="Subtitle 5">
            <a:extLst>
              <a:ext uri="{FF2B5EF4-FFF2-40B4-BE49-F238E27FC236}">
                <a16:creationId xmlns:a16="http://schemas.microsoft.com/office/drawing/2014/main" id="{7BD3F421-097A-EBA6-D156-ED161BB550D4}"/>
              </a:ext>
            </a:extLst>
          </p:cNvPr>
          <p:cNvSpPr>
            <a:spLocks noGrp="1"/>
          </p:cNvSpPr>
          <p:nvPr>
            <p:ph type="subTitle" idx="1"/>
          </p:nvPr>
        </p:nvSpPr>
        <p:spPr/>
        <p:txBody>
          <a:bodyPr/>
          <a:lstStyle/>
          <a:p>
            <a:r>
              <a:rPr lang="en-US" dirty="0" err="1"/>
              <a:t>SingleStoreDB</a:t>
            </a:r>
            <a:r>
              <a:rPr lang="en-US" dirty="0"/>
              <a:t> </a:t>
            </a:r>
          </a:p>
        </p:txBody>
      </p:sp>
    </p:spTree>
    <p:extLst>
      <p:ext uri="{BB962C8B-B14F-4D97-AF65-F5344CB8AC3E}">
        <p14:creationId xmlns:p14="http://schemas.microsoft.com/office/powerpoint/2010/main" val="2062855344"/>
      </p:ext>
    </p:extLst>
  </p:cSld>
  <p:clrMapOvr>
    <a:masterClrMapping/>
  </p:clrMapOvr>
  <mc:AlternateContent xmlns:mc="http://schemas.openxmlformats.org/markup-compatibility/2006">
    <mc:Choice xmlns:p14="http://schemas.microsoft.com/office/powerpoint/2010/main" Requires="p14">
      <p:transition spd="slow" p14:dur="2000" advTm="2541"/>
    </mc:Choice>
    <mc:Fallback>
      <p:transition spd="slow" advTm="2541"/>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64818E7-A8F0-E716-8BA3-03700752C9EB}"/>
              </a:ext>
            </a:extLst>
          </p:cNvPr>
          <p:cNvSpPr>
            <a:spLocks noGrp="1"/>
          </p:cNvSpPr>
          <p:nvPr>
            <p:ph type="title"/>
          </p:nvPr>
        </p:nvSpPr>
        <p:spPr/>
        <p:txBody>
          <a:bodyPr/>
          <a:lstStyle/>
          <a:p>
            <a:r>
              <a:rPr lang="en-US" dirty="0" err="1"/>
              <a:t>Sharding</a:t>
            </a:r>
            <a:r>
              <a:rPr lang="en-US" dirty="0"/>
              <a:t> and Shard Keys</a:t>
            </a:r>
          </a:p>
        </p:txBody>
      </p:sp>
      <p:sp>
        <p:nvSpPr>
          <p:cNvPr id="7" name="Subtitle 6">
            <a:extLst>
              <a:ext uri="{FF2B5EF4-FFF2-40B4-BE49-F238E27FC236}">
                <a16:creationId xmlns:a16="http://schemas.microsoft.com/office/drawing/2014/main" id="{BCA3CFD1-5B58-213F-E975-827879B9D0F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3682984"/>
      </p:ext>
    </p:extLst>
  </p:cSld>
  <p:clrMapOvr>
    <a:masterClrMapping/>
  </p:clrMapOvr>
  <mc:AlternateContent xmlns:mc="http://schemas.openxmlformats.org/markup-compatibility/2006">
    <mc:Choice xmlns:p14="http://schemas.microsoft.com/office/powerpoint/2010/main" Requires="p14">
      <p:transition spd="slow" p14:dur="2000" advTm="2154"/>
    </mc:Choice>
    <mc:Fallback>
      <p:transition spd="slow" advTm="2154"/>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2104210"/>
      </p:ext>
    </p:extLst>
  </p:cSld>
  <p:clrMapOvr>
    <a:masterClrMapping/>
  </p:clrMapOvr>
  <mc:AlternateContent xmlns:mc="http://schemas.openxmlformats.org/markup-compatibility/2006">
    <mc:Choice xmlns:p14="http://schemas.microsoft.com/office/powerpoint/2010/main" Requires="p14">
      <p:transition spd="slow" p14:dur="2000" advTm="1713"/>
    </mc:Choice>
    <mc:Fallback>
      <p:transition spd="slow" advTm="171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1"/>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SingleStoreDB</a:t>
            </a:r>
            <a:r>
              <a:rPr lang="en-US" dirty="0"/>
              <a:t> Cloud Administrator</a:t>
            </a:r>
            <a:endParaRPr dirty="0"/>
          </a:p>
        </p:txBody>
      </p:sp>
      <p:sp>
        <p:nvSpPr>
          <p:cNvPr id="134" name="Google Shape;134;p21"/>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Sharding and Shard Keys</a:t>
            </a:r>
            <a:endParaRPr/>
          </a:p>
        </p:txBody>
      </p:sp>
      <p:sp>
        <p:nvSpPr>
          <p:cNvPr id="2" name="Text Placeholder 1">
            <a:extLst>
              <a:ext uri="{FF2B5EF4-FFF2-40B4-BE49-F238E27FC236}">
                <a16:creationId xmlns:a16="http://schemas.microsoft.com/office/drawing/2014/main" id="{41211E1D-9020-B76B-9042-C94F74F221DA}"/>
              </a:ext>
            </a:extLst>
          </p:cNvPr>
          <p:cNvSpPr>
            <a:spLocks noGrp="1"/>
          </p:cNvSpPr>
          <p:nvPr>
            <p:ph type="body" sz="quarter" idx="10"/>
          </p:nvPr>
        </p:nvSpPr>
        <p:spPr/>
        <p:txBody>
          <a:bodyPr/>
          <a:lstStyle/>
          <a:p>
            <a:r>
              <a:rPr lang="en-US" dirty="0"/>
              <a:t>What is </a:t>
            </a:r>
            <a:r>
              <a:rPr lang="en-US" dirty="0" err="1"/>
              <a:t>Sharding</a:t>
            </a:r>
            <a:r>
              <a:rPr lang="en-US" dirty="0"/>
              <a:t>?</a:t>
            </a:r>
          </a:p>
        </p:txBody>
      </p:sp>
      <p:sp>
        <p:nvSpPr>
          <p:cNvPr id="3" name="Text Placeholder 2">
            <a:extLst>
              <a:ext uri="{FF2B5EF4-FFF2-40B4-BE49-F238E27FC236}">
                <a16:creationId xmlns:a16="http://schemas.microsoft.com/office/drawing/2014/main" id="{C2EBAAC0-4213-CB34-5034-A870F83BAC26}"/>
              </a:ext>
            </a:extLst>
          </p:cNvPr>
          <p:cNvSpPr>
            <a:spLocks noGrp="1"/>
          </p:cNvSpPr>
          <p:nvPr>
            <p:ph type="body" sz="quarter" idx="11"/>
          </p:nvPr>
        </p:nvSpPr>
        <p:spPr>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t>What is a Shard Key?</a:t>
            </a:r>
          </a:p>
        </p:txBody>
      </p:sp>
      <p:sp>
        <p:nvSpPr>
          <p:cNvPr id="4" name="Text Placeholder 3">
            <a:extLst>
              <a:ext uri="{FF2B5EF4-FFF2-40B4-BE49-F238E27FC236}">
                <a16:creationId xmlns:a16="http://schemas.microsoft.com/office/drawing/2014/main" id="{08ADE9EC-519C-ECB3-7445-B5DC6BF58250}"/>
              </a:ext>
            </a:extLst>
          </p:cNvPr>
          <p:cNvSpPr>
            <a:spLocks noGrp="1"/>
          </p:cNvSpPr>
          <p:nvPr>
            <p:ph type="body" sz="quarter" idx="12"/>
          </p:nvPr>
        </p:nvSpPr>
        <p:spPr>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solidFill>
                  <a:schemeClr val="tx1"/>
                </a:solidFill>
              </a:rPr>
              <a:t>Choosing a Shard Key</a:t>
            </a:r>
          </a:p>
        </p:txBody>
      </p:sp>
    </p:spTree>
  </p:cSld>
  <p:clrMapOvr>
    <a:masterClrMapping/>
  </p:clrMapOvr>
  <mc:AlternateContent xmlns:mc="http://schemas.openxmlformats.org/markup-compatibility/2006">
    <mc:Choice xmlns:p14="http://schemas.microsoft.com/office/powerpoint/2010/main" Requires="p14">
      <p:transition spd="slow" p14:dur="2000" advTm="2015"/>
    </mc:Choice>
    <mc:Fallback>
      <p:transition spd="slow" advTm="201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1"/>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SingleStoreDB</a:t>
            </a:r>
            <a:r>
              <a:rPr lang="en-US" dirty="0"/>
              <a:t> Cloud Administrator</a:t>
            </a:r>
            <a:endParaRPr dirty="0"/>
          </a:p>
        </p:txBody>
      </p:sp>
      <p:sp>
        <p:nvSpPr>
          <p:cNvPr id="134" name="Google Shape;134;p21"/>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Sharding and Shard Keys</a:t>
            </a:r>
            <a:endParaRPr/>
          </a:p>
        </p:txBody>
      </p:sp>
      <p:sp>
        <p:nvSpPr>
          <p:cNvPr id="2" name="Text Placeholder 1">
            <a:extLst>
              <a:ext uri="{FF2B5EF4-FFF2-40B4-BE49-F238E27FC236}">
                <a16:creationId xmlns:a16="http://schemas.microsoft.com/office/drawing/2014/main" id="{41211E1D-9020-B76B-9042-C94F74F221DA}"/>
              </a:ext>
            </a:extLst>
          </p:cNvPr>
          <p:cNvSpPr>
            <a:spLocks noGrp="1"/>
          </p:cNvSpPr>
          <p:nvPr>
            <p:ph type="body" sz="quarter" idx="10"/>
          </p:nvPr>
        </p:nvSpPr>
        <p:spPr/>
        <p:txBody>
          <a:bodyPr/>
          <a:lstStyle/>
          <a:p>
            <a:r>
              <a:rPr lang="en-US" dirty="0"/>
              <a:t>What is </a:t>
            </a:r>
            <a:r>
              <a:rPr lang="en-US" dirty="0" err="1"/>
              <a:t>Sharding</a:t>
            </a:r>
            <a:r>
              <a:rPr lang="en-US" dirty="0"/>
              <a:t>?</a:t>
            </a:r>
          </a:p>
        </p:txBody>
      </p:sp>
      <p:sp>
        <p:nvSpPr>
          <p:cNvPr id="3" name="Text Placeholder 2">
            <a:extLst>
              <a:ext uri="{FF2B5EF4-FFF2-40B4-BE49-F238E27FC236}">
                <a16:creationId xmlns:a16="http://schemas.microsoft.com/office/drawing/2014/main" id="{C2EBAAC0-4213-CB34-5034-A870F83BAC26}"/>
              </a:ext>
            </a:extLst>
          </p:cNvPr>
          <p:cNvSpPr>
            <a:spLocks noGrp="1"/>
          </p:cNvSpPr>
          <p:nvPr>
            <p:ph type="body" sz="quarter" idx="11"/>
          </p:nvPr>
        </p:nvSpPr>
        <p:spPr>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solidFill>
                  <a:schemeClr val="tx1">
                    <a:lumMod val="50000"/>
                    <a:lumOff val="50000"/>
                  </a:schemeClr>
                </a:solidFill>
              </a:rPr>
              <a:t>What is a Shard Key?</a:t>
            </a:r>
          </a:p>
        </p:txBody>
      </p:sp>
      <p:sp>
        <p:nvSpPr>
          <p:cNvPr id="4" name="Text Placeholder 3">
            <a:extLst>
              <a:ext uri="{FF2B5EF4-FFF2-40B4-BE49-F238E27FC236}">
                <a16:creationId xmlns:a16="http://schemas.microsoft.com/office/drawing/2014/main" id="{08ADE9EC-519C-ECB3-7445-B5DC6BF58250}"/>
              </a:ext>
            </a:extLst>
          </p:cNvPr>
          <p:cNvSpPr>
            <a:spLocks noGrp="1"/>
          </p:cNvSpPr>
          <p:nvPr>
            <p:ph type="body" sz="quarter" idx="12"/>
          </p:nvPr>
        </p:nvSpPr>
        <p:spPr/>
        <p:txBody>
          <a:bodyPr/>
          <a:lstStyle/>
          <a:p>
            <a:r>
              <a:rPr lang="en-US" dirty="0"/>
              <a:t>Choosing a Shard Key</a:t>
            </a:r>
          </a:p>
        </p:txBody>
      </p:sp>
    </p:spTree>
    <p:extLst>
      <p:ext uri="{BB962C8B-B14F-4D97-AF65-F5344CB8AC3E}">
        <p14:creationId xmlns:p14="http://schemas.microsoft.com/office/powerpoint/2010/main" val="1858388207"/>
      </p:ext>
    </p:extLst>
  </p:cSld>
  <p:clrMapOvr>
    <a:masterClrMapping/>
  </p:clrMapOvr>
  <mc:AlternateContent xmlns:mc="http://schemas.openxmlformats.org/markup-compatibility/2006">
    <mc:Choice xmlns:p14="http://schemas.microsoft.com/office/powerpoint/2010/main" Requires="p14">
      <p:transition spd="slow" p14:dur="2000" advTm="1454"/>
    </mc:Choice>
    <mc:Fallback>
      <p:transition spd="slow" advTm="145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t>What is </a:t>
            </a:r>
            <a:r>
              <a:rPr lang="en-US" dirty="0" err="1"/>
              <a:t>Sharding</a:t>
            </a:r>
            <a:r>
              <a:rPr lang="en-US" dirty="0"/>
              <a:t>?</a:t>
            </a:r>
            <a:endParaRPr dirty="0"/>
          </a:p>
        </p:txBody>
      </p:sp>
      <p:sp>
        <p:nvSpPr>
          <p:cNvPr id="145" name="Google Shape;145;p22"/>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t>Distributing Data</a:t>
            </a:r>
            <a:endParaRPr dirty="0"/>
          </a:p>
        </p:txBody>
      </p:sp>
      <p:sp>
        <p:nvSpPr>
          <p:cNvPr id="146" name="Google Shape;146;p22"/>
          <p:cNvSpPr/>
          <p:nvPr/>
        </p:nvSpPr>
        <p:spPr>
          <a:xfrm>
            <a:off x="846742" y="2506774"/>
            <a:ext cx="3420000" cy="22494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Leaf</a:t>
            </a:r>
            <a:endParaRPr sz="2100" b="0" i="0" u="none" strike="noStrike" cap="none">
              <a:solidFill>
                <a:srgbClr val="000000"/>
              </a:solidFill>
              <a:latin typeface="+mn-lt"/>
              <a:ea typeface="Arial"/>
              <a:cs typeface="Arial"/>
              <a:sym typeface="Arial"/>
            </a:endParaRPr>
          </a:p>
        </p:txBody>
      </p:sp>
      <p:sp>
        <p:nvSpPr>
          <p:cNvPr id="147" name="Google Shape;147;p22"/>
          <p:cNvSpPr/>
          <p:nvPr/>
        </p:nvSpPr>
        <p:spPr>
          <a:xfrm>
            <a:off x="4877402" y="2506775"/>
            <a:ext cx="3420000" cy="21918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Leaf</a:t>
            </a:r>
            <a:endParaRPr sz="2100" b="0" i="0" u="none" strike="noStrike" cap="none">
              <a:solidFill>
                <a:srgbClr val="000000"/>
              </a:solidFill>
              <a:latin typeface="+mn-lt"/>
              <a:ea typeface="Arial"/>
              <a:cs typeface="Arial"/>
              <a:sym typeface="Arial"/>
            </a:endParaRPr>
          </a:p>
        </p:txBody>
      </p:sp>
      <p:sp>
        <p:nvSpPr>
          <p:cNvPr id="148" name="Google Shape;148;p22"/>
          <p:cNvSpPr/>
          <p:nvPr/>
        </p:nvSpPr>
        <p:spPr>
          <a:xfrm>
            <a:off x="1184275"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49" name="Google Shape;149;p22"/>
          <p:cNvSpPr/>
          <p:nvPr/>
        </p:nvSpPr>
        <p:spPr>
          <a:xfrm>
            <a:off x="1540904"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0" name="Google Shape;150;p22"/>
          <p:cNvSpPr/>
          <p:nvPr/>
        </p:nvSpPr>
        <p:spPr>
          <a:xfrm>
            <a:off x="1897533"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1" name="Google Shape;151;p22"/>
          <p:cNvSpPr/>
          <p:nvPr/>
        </p:nvSpPr>
        <p:spPr>
          <a:xfrm>
            <a:off x="2254162"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2" name="Google Shape;152;p22"/>
          <p:cNvSpPr/>
          <p:nvPr/>
        </p:nvSpPr>
        <p:spPr>
          <a:xfrm>
            <a:off x="2610791"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3" name="Google Shape;153;p22"/>
          <p:cNvSpPr/>
          <p:nvPr/>
        </p:nvSpPr>
        <p:spPr>
          <a:xfrm>
            <a:off x="2967420"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4" name="Google Shape;154;p22"/>
          <p:cNvSpPr/>
          <p:nvPr/>
        </p:nvSpPr>
        <p:spPr>
          <a:xfrm>
            <a:off x="3324049" y="303758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5" name="Google Shape;155;p22"/>
          <p:cNvSpPr/>
          <p:nvPr/>
        </p:nvSpPr>
        <p:spPr>
          <a:xfrm>
            <a:off x="3680680"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6" name="Google Shape;156;p22"/>
          <p:cNvSpPr/>
          <p:nvPr/>
        </p:nvSpPr>
        <p:spPr>
          <a:xfrm>
            <a:off x="5215032"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7" name="Google Shape;157;p22"/>
          <p:cNvSpPr/>
          <p:nvPr/>
        </p:nvSpPr>
        <p:spPr>
          <a:xfrm>
            <a:off x="5571661"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8" name="Google Shape;158;p22"/>
          <p:cNvSpPr/>
          <p:nvPr/>
        </p:nvSpPr>
        <p:spPr>
          <a:xfrm>
            <a:off x="5928290"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59" name="Google Shape;159;p22"/>
          <p:cNvSpPr/>
          <p:nvPr/>
        </p:nvSpPr>
        <p:spPr>
          <a:xfrm>
            <a:off x="6284919"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60" name="Google Shape;160;p22"/>
          <p:cNvSpPr/>
          <p:nvPr/>
        </p:nvSpPr>
        <p:spPr>
          <a:xfrm>
            <a:off x="6641548"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61" name="Google Shape;161;p22"/>
          <p:cNvSpPr/>
          <p:nvPr/>
        </p:nvSpPr>
        <p:spPr>
          <a:xfrm>
            <a:off x="6998177"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62" name="Google Shape;162;p22"/>
          <p:cNvSpPr/>
          <p:nvPr/>
        </p:nvSpPr>
        <p:spPr>
          <a:xfrm>
            <a:off x="7354806" y="3044586"/>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63" name="Google Shape;163;p22"/>
          <p:cNvSpPr/>
          <p:nvPr/>
        </p:nvSpPr>
        <p:spPr>
          <a:xfrm>
            <a:off x="7711437"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64" name="Google Shape;164;p22"/>
          <p:cNvSpPr/>
          <p:nvPr/>
        </p:nvSpPr>
        <p:spPr>
          <a:xfrm>
            <a:off x="3389404" y="853046"/>
            <a:ext cx="2365200" cy="11661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dirty="0">
                <a:solidFill>
                  <a:srgbClr val="000000"/>
                </a:solidFill>
                <a:latin typeface="+mn-lt"/>
                <a:ea typeface="Arial"/>
                <a:cs typeface="Arial"/>
                <a:sym typeface="Arial"/>
              </a:rPr>
              <a:t>Aggregator</a:t>
            </a:r>
            <a:endParaRPr sz="2100" b="0" i="0" u="none" strike="noStrike" cap="none" dirty="0">
              <a:solidFill>
                <a:srgbClr val="000000"/>
              </a:solidFill>
              <a:latin typeface="+mn-lt"/>
              <a:ea typeface="Arial"/>
              <a:cs typeface="Arial"/>
              <a:sym typeface="Arial"/>
            </a:endParaRPr>
          </a:p>
        </p:txBody>
      </p:sp>
      <p:sp>
        <p:nvSpPr>
          <p:cNvPr id="165" name="Google Shape;165;p22"/>
          <p:cNvSpPr/>
          <p:nvPr/>
        </p:nvSpPr>
        <p:spPr>
          <a:xfrm>
            <a:off x="1882561" y="1116989"/>
            <a:ext cx="1380000" cy="635100"/>
          </a:xfrm>
          <a:prstGeom prst="rightArrow">
            <a:avLst>
              <a:gd name="adj1" fmla="val 50000"/>
              <a:gd name="adj2" fmla="val 50000"/>
            </a:avLst>
          </a:prstGeom>
          <a:no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pic>
        <p:nvPicPr>
          <p:cNvPr id="166" name="Google Shape;166;p22" descr="Gears"/>
          <p:cNvPicPr preferRelativeResize="0"/>
          <p:nvPr/>
        </p:nvPicPr>
        <p:blipFill rotWithShape="1">
          <a:blip r:embed="rId3">
            <a:alphaModFix/>
          </a:blip>
          <a:srcRect/>
          <a:stretch/>
        </p:blipFill>
        <p:spPr>
          <a:xfrm>
            <a:off x="4205288" y="1252972"/>
            <a:ext cx="732424" cy="732424"/>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376"/>
    </mc:Choice>
    <mc:Fallback>
      <p:transition spd="slow" advTm="137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3"/>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t>What is </a:t>
            </a:r>
            <a:r>
              <a:rPr lang="en-US" dirty="0" err="1"/>
              <a:t>Sharding</a:t>
            </a:r>
            <a:r>
              <a:rPr lang="en-US" dirty="0"/>
              <a:t>?</a:t>
            </a:r>
          </a:p>
        </p:txBody>
      </p:sp>
      <p:sp>
        <p:nvSpPr>
          <p:cNvPr id="172" name="Google Shape;172;p23"/>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t>Distributing Data</a:t>
            </a:r>
            <a:endParaRPr dirty="0"/>
          </a:p>
        </p:txBody>
      </p:sp>
      <p:sp>
        <p:nvSpPr>
          <p:cNvPr id="173" name="Google Shape;173;p23"/>
          <p:cNvSpPr/>
          <p:nvPr/>
        </p:nvSpPr>
        <p:spPr>
          <a:xfrm>
            <a:off x="846742" y="2506774"/>
            <a:ext cx="3420000" cy="22494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Leaf</a:t>
            </a:r>
            <a:endParaRPr sz="2100" b="0" i="0" u="none" strike="noStrike" cap="none">
              <a:solidFill>
                <a:srgbClr val="000000"/>
              </a:solidFill>
              <a:latin typeface="+mn-lt"/>
              <a:ea typeface="Arial"/>
              <a:cs typeface="Arial"/>
              <a:sym typeface="Arial"/>
            </a:endParaRPr>
          </a:p>
        </p:txBody>
      </p:sp>
      <p:sp>
        <p:nvSpPr>
          <p:cNvPr id="174" name="Google Shape;174;p23"/>
          <p:cNvSpPr/>
          <p:nvPr/>
        </p:nvSpPr>
        <p:spPr>
          <a:xfrm>
            <a:off x="4877402" y="2506775"/>
            <a:ext cx="3420000" cy="21918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Leaf</a:t>
            </a:r>
            <a:endParaRPr sz="2100" b="0" i="0" u="none" strike="noStrike" cap="none">
              <a:solidFill>
                <a:srgbClr val="000000"/>
              </a:solidFill>
              <a:latin typeface="+mn-lt"/>
              <a:ea typeface="Arial"/>
              <a:cs typeface="Arial"/>
              <a:sym typeface="Arial"/>
            </a:endParaRPr>
          </a:p>
        </p:txBody>
      </p:sp>
      <p:sp>
        <p:nvSpPr>
          <p:cNvPr id="175" name="Google Shape;175;p23"/>
          <p:cNvSpPr/>
          <p:nvPr/>
        </p:nvSpPr>
        <p:spPr>
          <a:xfrm>
            <a:off x="1184275"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76" name="Google Shape;176;p23"/>
          <p:cNvSpPr/>
          <p:nvPr/>
        </p:nvSpPr>
        <p:spPr>
          <a:xfrm>
            <a:off x="1540904"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77" name="Google Shape;177;p23"/>
          <p:cNvSpPr/>
          <p:nvPr/>
        </p:nvSpPr>
        <p:spPr>
          <a:xfrm>
            <a:off x="1897533"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78" name="Google Shape;178;p23"/>
          <p:cNvSpPr/>
          <p:nvPr/>
        </p:nvSpPr>
        <p:spPr>
          <a:xfrm>
            <a:off x="2254162"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79" name="Google Shape;179;p23"/>
          <p:cNvSpPr/>
          <p:nvPr/>
        </p:nvSpPr>
        <p:spPr>
          <a:xfrm>
            <a:off x="2610791"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0" name="Google Shape;180;p23"/>
          <p:cNvSpPr/>
          <p:nvPr/>
        </p:nvSpPr>
        <p:spPr>
          <a:xfrm>
            <a:off x="2967420"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1" name="Google Shape;181;p23"/>
          <p:cNvSpPr/>
          <p:nvPr/>
        </p:nvSpPr>
        <p:spPr>
          <a:xfrm>
            <a:off x="3324049" y="303758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2" name="Google Shape;182;p23"/>
          <p:cNvSpPr/>
          <p:nvPr/>
        </p:nvSpPr>
        <p:spPr>
          <a:xfrm>
            <a:off x="3680680"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3" name="Google Shape;183;p23"/>
          <p:cNvSpPr/>
          <p:nvPr/>
        </p:nvSpPr>
        <p:spPr>
          <a:xfrm>
            <a:off x="5215032"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4" name="Google Shape;184;p23"/>
          <p:cNvSpPr/>
          <p:nvPr/>
        </p:nvSpPr>
        <p:spPr>
          <a:xfrm>
            <a:off x="5571661"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5" name="Google Shape;185;p23"/>
          <p:cNvSpPr/>
          <p:nvPr/>
        </p:nvSpPr>
        <p:spPr>
          <a:xfrm>
            <a:off x="5928290"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6" name="Google Shape;186;p23"/>
          <p:cNvSpPr/>
          <p:nvPr/>
        </p:nvSpPr>
        <p:spPr>
          <a:xfrm>
            <a:off x="6284919"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7" name="Google Shape;187;p23"/>
          <p:cNvSpPr/>
          <p:nvPr/>
        </p:nvSpPr>
        <p:spPr>
          <a:xfrm>
            <a:off x="6641548"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8" name="Google Shape;188;p23"/>
          <p:cNvSpPr/>
          <p:nvPr/>
        </p:nvSpPr>
        <p:spPr>
          <a:xfrm>
            <a:off x="6998177"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89" name="Google Shape;189;p23"/>
          <p:cNvSpPr/>
          <p:nvPr/>
        </p:nvSpPr>
        <p:spPr>
          <a:xfrm>
            <a:off x="7354806" y="3044586"/>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90" name="Google Shape;190;p23"/>
          <p:cNvSpPr/>
          <p:nvPr/>
        </p:nvSpPr>
        <p:spPr>
          <a:xfrm>
            <a:off x="7711437"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191" name="Google Shape;191;p23"/>
          <p:cNvSpPr/>
          <p:nvPr/>
        </p:nvSpPr>
        <p:spPr>
          <a:xfrm>
            <a:off x="3389400" y="853046"/>
            <a:ext cx="2365200" cy="11661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Aggregator</a:t>
            </a:r>
            <a:endParaRPr sz="2100" b="0" i="0" u="none" strike="noStrike" cap="none">
              <a:solidFill>
                <a:srgbClr val="000000"/>
              </a:solidFill>
              <a:latin typeface="+mn-lt"/>
              <a:ea typeface="Arial"/>
              <a:cs typeface="Arial"/>
              <a:sym typeface="Arial"/>
            </a:endParaRPr>
          </a:p>
        </p:txBody>
      </p:sp>
      <p:sp>
        <p:nvSpPr>
          <p:cNvPr id="192" name="Google Shape;192;p23"/>
          <p:cNvSpPr/>
          <p:nvPr/>
        </p:nvSpPr>
        <p:spPr>
          <a:xfrm>
            <a:off x="1882561" y="1113302"/>
            <a:ext cx="1380000" cy="635100"/>
          </a:xfrm>
          <a:prstGeom prst="rightArrow">
            <a:avLst>
              <a:gd name="adj1" fmla="val 50000"/>
              <a:gd name="adj2" fmla="val 50000"/>
            </a:avLst>
          </a:prstGeom>
          <a:no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pic>
        <p:nvPicPr>
          <p:cNvPr id="193" name="Google Shape;193;p23" descr="Gears"/>
          <p:cNvPicPr preferRelativeResize="0"/>
          <p:nvPr/>
        </p:nvPicPr>
        <p:blipFill rotWithShape="1">
          <a:blip r:embed="rId4">
            <a:alphaModFix/>
          </a:blip>
          <a:srcRect/>
          <a:stretch/>
        </p:blipFill>
        <p:spPr>
          <a:xfrm>
            <a:off x="4205288" y="1249285"/>
            <a:ext cx="732424" cy="732424"/>
          </a:xfrm>
          <a:prstGeom prst="rect">
            <a:avLst/>
          </a:prstGeom>
          <a:noFill/>
          <a:ln>
            <a:noFill/>
          </a:ln>
        </p:spPr>
      </p:pic>
      <p:cxnSp>
        <p:nvCxnSpPr>
          <p:cNvPr id="194" name="Google Shape;194;p23"/>
          <p:cNvCxnSpPr>
            <a:stCxn id="191" idx="2"/>
            <a:endCxn id="175" idx="0"/>
          </p:cNvCxnSpPr>
          <p:nvPr/>
        </p:nvCxnSpPr>
        <p:spPr>
          <a:xfrm rot="5400000">
            <a:off x="2431124" y="886598"/>
            <a:ext cx="1008329" cy="3273425"/>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195" name="Google Shape;195;p23"/>
          <p:cNvCxnSpPr>
            <a:stCxn id="191" idx="2"/>
            <a:endCxn id="176" idx="0"/>
          </p:cNvCxnSpPr>
          <p:nvPr/>
        </p:nvCxnSpPr>
        <p:spPr>
          <a:xfrm rot="5400000">
            <a:off x="2609438" y="1064912"/>
            <a:ext cx="1008329" cy="2916796"/>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196" name="Google Shape;196;p23"/>
          <p:cNvCxnSpPr>
            <a:stCxn id="191" idx="2"/>
            <a:endCxn id="177" idx="0"/>
          </p:cNvCxnSpPr>
          <p:nvPr/>
        </p:nvCxnSpPr>
        <p:spPr>
          <a:xfrm rot="5400000">
            <a:off x="2783637" y="1247343"/>
            <a:ext cx="1016561" cy="2560167"/>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197" name="Google Shape;197;p23"/>
          <p:cNvCxnSpPr>
            <a:stCxn id="191" idx="2"/>
            <a:endCxn id="178" idx="0"/>
          </p:cNvCxnSpPr>
          <p:nvPr/>
        </p:nvCxnSpPr>
        <p:spPr>
          <a:xfrm rot="5400000">
            <a:off x="2966067" y="1421541"/>
            <a:ext cx="1008329" cy="2203538"/>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198" name="Google Shape;198;p23"/>
          <p:cNvCxnSpPr>
            <a:stCxn id="191" idx="2"/>
            <a:endCxn id="179" idx="0"/>
          </p:cNvCxnSpPr>
          <p:nvPr/>
        </p:nvCxnSpPr>
        <p:spPr>
          <a:xfrm rot="5400000">
            <a:off x="3144382" y="1599856"/>
            <a:ext cx="1008329" cy="1846909"/>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199" name="Google Shape;199;p23"/>
          <p:cNvCxnSpPr>
            <a:stCxn id="191" idx="2"/>
            <a:endCxn id="180" idx="0"/>
          </p:cNvCxnSpPr>
          <p:nvPr/>
        </p:nvCxnSpPr>
        <p:spPr>
          <a:xfrm rot="5400000">
            <a:off x="3318580" y="1782286"/>
            <a:ext cx="1016561" cy="1490280"/>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0" name="Google Shape;200;p23"/>
          <p:cNvCxnSpPr>
            <a:stCxn id="191" idx="2"/>
            <a:endCxn id="181" idx="0"/>
          </p:cNvCxnSpPr>
          <p:nvPr/>
        </p:nvCxnSpPr>
        <p:spPr>
          <a:xfrm rot="5400000">
            <a:off x="3495954" y="1961542"/>
            <a:ext cx="1018443" cy="1133651"/>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1" name="Google Shape;201;p23"/>
          <p:cNvCxnSpPr>
            <a:stCxn id="191" idx="2"/>
            <a:endCxn id="182" idx="0"/>
          </p:cNvCxnSpPr>
          <p:nvPr/>
        </p:nvCxnSpPr>
        <p:spPr>
          <a:xfrm rot="5400000">
            <a:off x="3675210" y="2138916"/>
            <a:ext cx="1016561" cy="777020"/>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2" name="Google Shape;202;p23"/>
          <p:cNvCxnSpPr>
            <a:stCxn id="191" idx="2"/>
            <a:endCxn id="183" idx="0"/>
          </p:cNvCxnSpPr>
          <p:nvPr/>
        </p:nvCxnSpPr>
        <p:spPr>
          <a:xfrm rot="16200000" flipH="1">
            <a:off x="4439828" y="2151318"/>
            <a:ext cx="1021676" cy="757332"/>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3" name="Google Shape;203;p23"/>
          <p:cNvCxnSpPr>
            <a:stCxn id="191" idx="2"/>
            <a:endCxn id="184" idx="0"/>
          </p:cNvCxnSpPr>
          <p:nvPr/>
        </p:nvCxnSpPr>
        <p:spPr>
          <a:xfrm rot="16200000" flipH="1">
            <a:off x="4618142" y="1973003"/>
            <a:ext cx="1021676" cy="1113961"/>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4" name="Google Shape;204;p23"/>
          <p:cNvCxnSpPr>
            <a:stCxn id="191" idx="2"/>
            <a:endCxn id="185" idx="0"/>
          </p:cNvCxnSpPr>
          <p:nvPr/>
        </p:nvCxnSpPr>
        <p:spPr>
          <a:xfrm rot="16200000" flipH="1">
            <a:off x="4792341" y="1798805"/>
            <a:ext cx="1029908" cy="1470590"/>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5" name="Google Shape;205;p23"/>
          <p:cNvCxnSpPr>
            <a:stCxn id="191" idx="2"/>
            <a:endCxn id="186" idx="0"/>
          </p:cNvCxnSpPr>
          <p:nvPr/>
        </p:nvCxnSpPr>
        <p:spPr>
          <a:xfrm rot="16200000" flipH="1">
            <a:off x="4974771" y="1616374"/>
            <a:ext cx="1021676" cy="1827219"/>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6" name="Google Shape;206;p23"/>
          <p:cNvCxnSpPr>
            <a:stCxn id="191" idx="2"/>
            <a:endCxn id="187" idx="0"/>
          </p:cNvCxnSpPr>
          <p:nvPr/>
        </p:nvCxnSpPr>
        <p:spPr>
          <a:xfrm rot="16200000" flipH="1">
            <a:off x="5153086" y="1438060"/>
            <a:ext cx="1021676" cy="2183848"/>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7" name="Google Shape;207;p23"/>
          <p:cNvCxnSpPr>
            <a:stCxn id="191" idx="2"/>
            <a:endCxn id="188" idx="0"/>
          </p:cNvCxnSpPr>
          <p:nvPr/>
        </p:nvCxnSpPr>
        <p:spPr>
          <a:xfrm rot="16200000" flipH="1">
            <a:off x="5327284" y="1263861"/>
            <a:ext cx="1029908" cy="2540477"/>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8" name="Google Shape;208;p23"/>
          <p:cNvCxnSpPr>
            <a:stCxn id="191" idx="2"/>
            <a:endCxn id="189" idx="0"/>
          </p:cNvCxnSpPr>
          <p:nvPr/>
        </p:nvCxnSpPr>
        <p:spPr>
          <a:xfrm rot="16200000" flipH="1">
            <a:off x="5507833" y="1083313"/>
            <a:ext cx="1025440" cy="2897106"/>
          </a:xfrm>
          <a:prstGeom prst="curvedConnector3">
            <a:avLst>
              <a:gd name="adj1" fmla="val 50000"/>
            </a:avLst>
          </a:prstGeom>
          <a:noFill/>
          <a:ln w="25400" cap="flat" cmpd="sng">
            <a:solidFill>
              <a:srgbClr val="A800FF"/>
            </a:solidFill>
            <a:prstDash val="solid"/>
            <a:round/>
            <a:headEnd type="none" w="sm" len="sm"/>
            <a:tailEnd type="triangle" w="med" len="med"/>
          </a:ln>
        </p:spPr>
      </p:cxnSp>
      <p:cxnSp>
        <p:nvCxnSpPr>
          <p:cNvPr id="209" name="Google Shape;209;p23"/>
          <p:cNvCxnSpPr>
            <a:stCxn id="191" idx="2"/>
            <a:endCxn id="190" idx="0"/>
          </p:cNvCxnSpPr>
          <p:nvPr/>
        </p:nvCxnSpPr>
        <p:spPr>
          <a:xfrm rot="16200000" flipH="1">
            <a:off x="5683914" y="907231"/>
            <a:ext cx="1029908" cy="3253737"/>
          </a:xfrm>
          <a:prstGeom prst="curvedConnector3">
            <a:avLst>
              <a:gd name="adj1" fmla="val 50000"/>
            </a:avLst>
          </a:prstGeom>
          <a:noFill/>
          <a:ln w="25400" cap="flat" cmpd="sng">
            <a:solidFill>
              <a:srgbClr val="A800FF"/>
            </a:solidFill>
            <a:prstDash val="solid"/>
            <a:round/>
            <a:headEnd type="none" w="sm" len="sm"/>
            <a:tailEnd type="triangle" w="med" len="med"/>
          </a:ln>
        </p:spPr>
      </p:cxnSp>
      <p:sp>
        <p:nvSpPr>
          <p:cNvPr id="210" name="Google Shape;210;p23"/>
          <p:cNvSpPr/>
          <p:nvPr/>
        </p:nvSpPr>
        <p:spPr>
          <a:xfrm>
            <a:off x="5573202" y="3920555"/>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1" name="Google Shape;211;p23"/>
          <p:cNvSpPr/>
          <p:nvPr/>
        </p:nvSpPr>
        <p:spPr>
          <a:xfrm>
            <a:off x="5922966" y="3929124"/>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2" name="Google Shape;212;p23"/>
          <p:cNvSpPr/>
          <p:nvPr/>
        </p:nvSpPr>
        <p:spPr>
          <a:xfrm>
            <a:off x="6284917" y="3929151"/>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3" name="Google Shape;213;p23"/>
          <p:cNvSpPr/>
          <p:nvPr/>
        </p:nvSpPr>
        <p:spPr>
          <a:xfrm>
            <a:off x="6641547" y="3926829"/>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4" name="Google Shape;214;p23"/>
          <p:cNvSpPr/>
          <p:nvPr/>
        </p:nvSpPr>
        <p:spPr>
          <a:xfrm>
            <a:off x="7001187" y="3926829"/>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5" name="Google Shape;215;p23"/>
          <p:cNvSpPr/>
          <p:nvPr/>
        </p:nvSpPr>
        <p:spPr>
          <a:xfrm>
            <a:off x="7350951" y="3926829"/>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6" name="Google Shape;216;p23"/>
          <p:cNvSpPr/>
          <p:nvPr/>
        </p:nvSpPr>
        <p:spPr>
          <a:xfrm>
            <a:off x="7708172" y="3928787"/>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7" name="Google Shape;217;p23"/>
          <p:cNvSpPr/>
          <p:nvPr/>
        </p:nvSpPr>
        <p:spPr>
          <a:xfrm>
            <a:off x="2612118" y="3915443"/>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8" name="Google Shape;218;p23"/>
          <p:cNvSpPr/>
          <p:nvPr/>
        </p:nvSpPr>
        <p:spPr>
          <a:xfrm>
            <a:off x="2966471" y="3921293"/>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19" name="Google Shape;219;p23"/>
          <p:cNvSpPr/>
          <p:nvPr/>
        </p:nvSpPr>
        <p:spPr>
          <a:xfrm>
            <a:off x="3317184" y="3915443"/>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20" name="Google Shape;220;p23"/>
          <p:cNvSpPr/>
          <p:nvPr/>
        </p:nvSpPr>
        <p:spPr>
          <a:xfrm>
            <a:off x="3680676" y="3919902"/>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21" name="Google Shape;221;p23"/>
          <p:cNvSpPr/>
          <p:nvPr/>
        </p:nvSpPr>
        <p:spPr>
          <a:xfrm>
            <a:off x="5215981" y="3926829"/>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22" name="Google Shape;222;p23"/>
          <p:cNvSpPr/>
          <p:nvPr/>
        </p:nvSpPr>
        <p:spPr>
          <a:xfrm>
            <a:off x="1184275" y="3917950"/>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23" name="Google Shape;223;p23"/>
          <p:cNvSpPr/>
          <p:nvPr/>
        </p:nvSpPr>
        <p:spPr>
          <a:xfrm>
            <a:off x="1534039" y="3915443"/>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24" name="Google Shape;224;p23"/>
          <p:cNvSpPr/>
          <p:nvPr/>
        </p:nvSpPr>
        <p:spPr>
          <a:xfrm>
            <a:off x="1902123" y="3917950"/>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25" name="Google Shape;225;p23"/>
          <p:cNvSpPr/>
          <p:nvPr/>
        </p:nvSpPr>
        <p:spPr>
          <a:xfrm>
            <a:off x="2253689" y="3915443"/>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7562"/>
    </mc:Choice>
    <mc:Fallback>
      <p:transition spd="slow" advTm="75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
                                  </p:stCondLst>
                                  <p:childTnLst>
                                    <p:set>
                                      <p:cBhvr>
                                        <p:cTn id="6" dur="1" fill="hold">
                                          <p:stCondLst>
                                            <p:cond delay="0"/>
                                          </p:stCondLst>
                                        </p:cTn>
                                        <p:tgtEl>
                                          <p:spTgt spid="194"/>
                                        </p:tgtEl>
                                        <p:attrNameLst>
                                          <p:attrName>style.visibility</p:attrName>
                                        </p:attrNameLst>
                                      </p:cBhvr>
                                      <p:to>
                                        <p:strVal val="visible"/>
                                      </p:to>
                                    </p:set>
                                    <p:animEffect transition="in" filter="fade">
                                      <p:cBhvr>
                                        <p:cTn id="7" dur="1"/>
                                        <p:tgtEl>
                                          <p:spTgt spid="194"/>
                                        </p:tgtEl>
                                      </p:cBhvr>
                                    </p:animEffect>
                                  </p:childTnLst>
                                </p:cTn>
                              </p:par>
                              <p:par>
                                <p:cTn id="8" presetID="10" presetClass="entr" presetSubtype="0" fill="hold" nodeType="withEffect">
                                  <p:stCondLst>
                                    <p:cond delay="0"/>
                                  </p:stCondLst>
                                  <p:childTnLst>
                                    <p:set>
                                      <p:cBhvr>
                                        <p:cTn id="9" dur="1" fill="hold">
                                          <p:stCondLst>
                                            <p:cond delay="0"/>
                                          </p:stCondLst>
                                        </p:cTn>
                                        <p:tgtEl>
                                          <p:spTgt spid="202"/>
                                        </p:tgtEl>
                                        <p:attrNameLst>
                                          <p:attrName>style.visibility</p:attrName>
                                        </p:attrNameLst>
                                      </p:cBhvr>
                                      <p:to>
                                        <p:strVal val="visible"/>
                                      </p:to>
                                    </p:set>
                                    <p:animEffect transition="in" filter="fade">
                                      <p:cBhvr>
                                        <p:cTn id="10" dur="200"/>
                                        <p:tgtEl>
                                          <p:spTgt spid="202"/>
                                        </p:tgtEl>
                                      </p:cBhvr>
                                    </p:animEffect>
                                  </p:childTnLst>
                                </p:cTn>
                              </p:par>
                            </p:childTnLst>
                          </p:cTn>
                        </p:par>
                        <p:par>
                          <p:cTn id="11" fill="hold">
                            <p:stCondLst>
                              <p:cond delay="200"/>
                            </p:stCondLst>
                            <p:childTnLst>
                              <p:par>
                                <p:cTn id="12" presetID="10" presetClass="exit" presetSubtype="0" fill="hold" nodeType="afterEffect">
                                  <p:stCondLst>
                                    <p:cond delay="100"/>
                                  </p:stCondLst>
                                  <p:childTnLst>
                                    <p:animEffect transition="out" filter="fade">
                                      <p:cBhvr>
                                        <p:cTn id="13" dur="200"/>
                                        <p:tgtEl>
                                          <p:spTgt spid="202"/>
                                        </p:tgtEl>
                                      </p:cBhvr>
                                    </p:animEffect>
                                    <p:set>
                                      <p:cBhvr>
                                        <p:cTn id="14" dur="1" fill="hold">
                                          <p:stCondLst>
                                            <p:cond delay="200"/>
                                          </p:stCondLst>
                                        </p:cTn>
                                        <p:tgtEl>
                                          <p:spTgt spid="202"/>
                                        </p:tgtEl>
                                        <p:attrNameLst>
                                          <p:attrName>style.visibility</p:attrName>
                                        </p:attrNameLst>
                                      </p:cBhvr>
                                      <p:to>
                                        <p:strVal val="hidden"/>
                                      </p:to>
                                    </p:set>
                                  </p:childTnLst>
                                </p:cTn>
                              </p:par>
                              <p:par>
                                <p:cTn id="15" presetID="10" presetClass="exit" presetSubtype="0" fill="hold" nodeType="withEffect">
                                  <p:stCondLst>
                                    <p:cond delay="100"/>
                                  </p:stCondLst>
                                  <p:childTnLst>
                                    <p:animEffect transition="out" filter="fade">
                                      <p:cBhvr>
                                        <p:cTn id="16" dur="200"/>
                                        <p:tgtEl>
                                          <p:spTgt spid="194"/>
                                        </p:tgtEl>
                                      </p:cBhvr>
                                    </p:animEffect>
                                    <p:set>
                                      <p:cBhvr>
                                        <p:cTn id="17" dur="1" fill="hold">
                                          <p:stCondLst>
                                            <p:cond delay="200"/>
                                          </p:stCondLst>
                                        </p:cTn>
                                        <p:tgtEl>
                                          <p:spTgt spid="194"/>
                                        </p:tgtEl>
                                        <p:attrNameLst>
                                          <p:attrName>style.visibility</p:attrName>
                                        </p:attrNameLst>
                                      </p:cBhvr>
                                      <p:to>
                                        <p:strVal val="hidden"/>
                                      </p:to>
                                    </p:set>
                                  </p:childTnLst>
                                </p:cTn>
                              </p:par>
                            </p:childTnLst>
                          </p:cTn>
                        </p:par>
                        <p:par>
                          <p:cTn id="18" fill="hold">
                            <p:stCondLst>
                              <p:cond delay="400"/>
                            </p:stCondLst>
                            <p:childTnLst>
                              <p:par>
                                <p:cTn id="19" presetID="10" presetClass="entr" presetSubtype="0" fill="hold" nodeType="afterEffect">
                                  <p:stCondLst>
                                    <p:cond delay="0"/>
                                  </p:stCondLst>
                                  <p:childTnLst>
                                    <p:set>
                                      <p:cBhvr>
                                        <p:cTn id="20" dur="1" fill="hold">
                                          <p:stCondLst>
                                            <p:cond delay="0"/>
                                          </p:stCondLst>
                                        </p:cTn>
                                        <p:tgtEl>
                                          <p:spTgt spid="195"/>
                                        </p:tgtEl>
                                        <p:attrNameLst>
                                          <p:attrName>style.visibility</p:attrName>
                                        </p:attrNameLst>
                                      </p:cBhvr>
                                      <p:to>
                                        <p:strVal val="visible"/>
                                      </p:to>
                                    </p:set>
                                    <p:animEffect transition="in" filter="fade">
                                      <p:cBhvr>
                                        <p:cTn id="21" dur="200"/>
                                        <p:tgtEl>
                                          <p:spTgt spid="195"/>
                                        </p:tgtEl>
                                      </p:cBhvr>
                                    </p:animEffect>
                                  </p:childTnLst>
                                </p:cTn>
                              </p:par>
                              <p:par>
                                <p:cTn id="22" presetID="10" presetClass="entr" presetSubtype="0" fill="hold" nodeType="withEffect">
                                  <p:stCondLst>
                                    <p:cond delay="0"/>
                                  </p:stCondLst>
                                  <p:childTnLst>
                                    <p:set>
                                      <p:cBhvr>
                                        <p:cTn id="23" dur="1" fill="hold">
                                          <p:stCondLst>
                                            <p:cond delay="0"/>
                                          </p:stCondLst>
                                        </p:cTn>
                                        <p:tgtEl>
                                          <p:spTgt spid="203"/>
                                        </p:tgtEl>
                                        <p:attrNameLst>
                                          <p:attrName>style.visibility</p:attrName>
                                        </p:attrNameLst>
                                      </p:cBhvr>
                                      <p:to>
                                        <p:strVal val="visible"/>
                                      </p:to>
                                    </p:set>
                                    <p:animEffect transition="in" filter="fade">
                                      <p:cBhvr>
                                        <p:cTn id="24" dur="200"/>
                                        <p:tgtEl>
                                          <p:spTgt spid="203"/>
                                        </p:tgtEl>
                                      </p:cBhvr>
                                    </p:animEffect>
                                  </p:childTnLst>
                                </p:cTn>
                              </p:par>
                            </p:childTnLst>
                          </p:cTn>
                        </p:par>
                        <p:par>
                          <p:cTn id="25" fill="hold">
                            <p:stCondLst>
                              <p:cond delay="600"/>
                            </p:stCondLst>
                            <p:childTnLst>
                              <p:par>
                                <p:cTn id="26" presetID="10" presetClass="exit" presetSubtype="0" fill="hold" nodeType="afterEffect">
                                  <p:stCondLst>
                                    <p:cond delay="100"/>
                                  </p:stCondLst>
                                  <p:childTnLst>
                                    <p:animEffect transition="out" filter="fade">
                                      <p:cBhvr>
                                        <p:cTn id="27" dur="200"/>
                                        <p:tgtEl>
                                          <p:spTgt spid="203"/>
                                        </p:tgtEl>
                                      </p:cBhvr>
                                    </p:animEffect>
                                    <p:set>
                                      <p:cBhvr>
                                        <p:cTn id="28" dur="1" fill="hold">
                                          <p:stCondLst>
                                            <p:cond delay="200"/>
                                          </p:stCondLst>
                                        </p:cTn>
                                        <p:tgtEl>
                                          <p:spTgt spid="203"/>
                                        </p:tgtEl>
                                        <p:attrNameLst>
                                          <p:attrName>style.visibility</p:attrName>
                                        </p:attrNameLst>
                                      </p:cBhvr>
                                      <p:to>
                                        <p:strVal val="hidden"/>
                                      </p:to>
                                    </p:set>
                                  </p:childTnLst>
                                </p:cTn>
                              </p:par>
                              <p:par>
                                <p:cTn id="29" presetID="10" presetClass="exit" presetSubtype="0" fill="hold" nodeType="withEffect">
                                  <p:stCondLst>
                                    <p:cond delay="100"/>
                                  </p:stCondLst>
                                  <p:childTnLst>
                                    <p:animEffect transition="out" filter="fade">
                                      <p:cBhvr>
                                        <p:cTn id="30" dur="200"/>
                                        <p:tgtEl>
                                          <p:spTgt spid="195"/>
                                        </p:tgtEl>
                                      </p:cBhvr>
                                    </p:animEffect>
                                    <p:set>
                                      <p:cBhvr>
                                        <p:cTn id="31" dur="1" fill="hold">
                                          <p:stCondLst>
                                            <p:cond delay="200"/>
                                          </p:stCondLst>
                                        </p:cTn>
                                        <p:tgtEl>
                                          <p:spTgt spid="195"/>
                                        </p:tgtEl>
                                        <p:attrNameLst>
                                          <p:attrName>style.visibility</p:attrName>
                                        </p:attrNameLst>
                                      </p:cBhvr>
                                      <p:to>
                                        <p:strVal val="hidden"/>
                                      </p:to>
                                    </p:set>
                                  </p:childTnLst>
                                </p:cTn>
                              </p:par>
                            </p:childTnLst>
                          </p:cTn>
                        </p:par>
                        <p:par>
                          <p:cTn id="32" fill="hold">
                            <p:stCondLst>
                              <p:cond delay="800"/>
                            </p:stCondLst>
                            <p:childTnLst>
                              <p:par>
                                <p:cTn id="33" presetID="10" presetClass="entr" presetSubtype="0" fill="hold" nodeType="afterEffect">
                                  <p:stCondLst>
                                    <p:cond delay="0"/>
                                  </p:stCondLst>
                                  <p:childTnLst>
                                    <p:set>
                                      <p:cBhvr>
                                        <p:cTn id="34" dur="1" fill="hold">
                                          <p:stCondLst>
                                            <p:cond delay="0"/>
                                          </p:stCondLst>
                                        </p:cTn>
                                        <p:tgtEl>
                                          <p:spTgt spid="196"/>
                                        </p:tgtEl>
                                        <p:attrNameLst>
                                          <p:attrName>style.visibility</p:attrName>
                                        </p:attrNameLst>
                                      </p:cBhvr>
                                      <p:to>
                                        <p:strVal val="visible"/>
                                      </p:to>
                                    </p:set>
                                    <p:animEffect transition="in" filter="fade">
                                      <p:cBhvr>
                                        <p:cTn id="35" dur="200"/>
                                        <p:tgtEl>
                                          <p:spTgt spid="196"/>
                                        </p:tgtEl>
                                      </p:cBhvr>
                                    </p:animEffect>
                                  </p:childTnLst>
                                </p:cTn>
                              </p:par>
                              <p:par>
                                <p:cTn id="36" presetID="10" presetClass="entr" presetSubtype="0" fill="hold" nodeType="withEffect">
                                  <p:stCondLst>
                                    <p:cond delay="0"/>
                                  </p:stCondLst>
                                  <p:childTnLst>
                                    <p:set>
                                      <p:cBhvr>
                                        <p:cTn id="37" dur="1" fill="hold">
                                          <p:stCondLst>
                                            <p:cond delay="0"/>
                                          </p:stCondLst>
                                        </p:cTn>
                                        <p:tgtEl>
                                          <p:spTgt spid="204"/>
                                        </p:tgtEl>
                                        <p:attrNameLst>
                                          <p:attrName>style.visibility</p:attrName>
                                        </p:attrNameLst>
                                      </p:cBhvr>
                                      <p:to>
                                        <p:strVal val="visible"/>
                                      </p:to>
                                    </p:set>
                                    <p:animEffect transition="in" filter="fade">
                                      <p:cBhvr>
                                        <p:cTn id="38" dur="200"/>
                                        <p:tgtEl>
                                          <p:spTgt spid="204"/>
                                        </p:tgtEl>
                                      </p:cBhvr>
                                    </p:animEffect>
                                  </p:childTnLst>
                                </p:cTn>
                              </p:par>
                            </p:childTnLst>
                          </p:cTn>
                        </p:par>
                        <p:par>
                          <p:cTn id="39" fill="hold">
                            <p:stCondLst>
                              <p:cond delay="1000"/>
                            </p:stCondLst>
                            <p:childTnLst>
                              <p:par>
                                <p:cTn id="40" presetID="10" presetClass="exit" presetSubtype="0" fill="hold" nodeType="afterEffect">
                                  <p:stCondLst>
                                    <p:cond delay="100"/>
                                  </p:stCondLst>
                                  <p:childTnLst>
                                    <p:animEffect transition="out" filter="fade">
                                      <p:cBhvr>
                                        <p:cTn id="41" dur="200"/>
                                        <p:tgtEl>
                                          <p:spTgt spid="204"/>
                                        </p:tgtEl>
                                      </p:cBhvr>
                                    </p:animEffect>
                                    <p:set>
                                      <p:cBhvr>
                                        <p:cTn id="42" dur="1" fill="hold">
                                          <p:stCondLst>
                                            <p:cond delay="200"/>
                                          </p:stCondLst>
                                        </p:cTn>
                                        <p:tgtEl>
                                          <p:spTgt spid="204"/>
                                        </p:tgtEl>
                                        <p:attrNameLst>
                                          <p:attrName>style.visibility</p:attrName>
                                        </p:attrNameLst>
                                      </p:cBhvr>
                                      <p:to>
                                        <p:strVal val="hidden"/>
                                      </p:to>
                                    </p:set>
                                  </p:childTnLst>
                                </p:cTn>
                              </p:par>
                              <p:par>
                                <p:cTn id="43" presetID="10" presetClass="exit" presetSubtype="0" fill="hold" nodeType="withEffect">
                                  <p:stCondLst>
                                    <p:cond delay="100"/>
                                  </p:stCondLst>
                                  <p:childTnLst>
                                    <p:animEffect transition="out" filter="fade">
                                      <p:cBhvr>
                                        <p:cTn id="44" dur="200"/>
                                        <p:tgtEl>
                                          <p:spTgt spid="196"/>
                                        </p:tgtEl>
                                      </p:cBhvr>
                                    </p:animEffect>
                                    <p:set>
                                      <p:cBhvr>
                                        <p:cTn id="45" dur="1" fill="hold">
                                          <p:stCondLst>
                                            <p:cond delay="200"/>
                                          </p:stCondLst>
                                        </p:cTn>
                                        <p:tgtEl>
                                          <p:spTgt spid="196"/>
                                        </p:tgtEl>
                                        <p:attrNameLst>
                                          <p:attrName>style.visibility</p:attrName>
                                        </p:attrNameLst>
                                      </p:cBhvr>
                                      <p:to>
                                        <p:strVal val="hidden"/>
                                      </p:to>
                                    </p:set>
                                  </p:childTnLst>
                                </p:cTn>
                              </p:par>
                            </p:childTnLst>
                          </p:cTn>
                        </p:par>
                        <p:par>
                          <p:cTn id="46" fill="hold">
                            <p:stCondLst>
                              <p:cond delay="1200"/>
                            </p:stCondLst>
                            <p:childTnLst>
                              <p:par>
                                <p:cTn id="47" presetID="10" presetClass="entr" presetSubtype="0" fill="hold" nodeType="afterEffect">
                                  <p:stCondLst>
                                    <p:cond delay="0"/>
                                  </p:stCondLst>
                                  <p:childTnLst>
                                    <p:set>
                                      <p:cBhvr>
                                        <p:cTn id="48" dur="1" fill="hold">
                                          <p:stCondLst>
                                            <p:cond delay="0"/>
                                          </p:stCondLst>
                                        </p:cTn>
                                        <p:tgtEl>
                                          <p:spTgt spid="197"/>
                                        </p:tgtEl>
                                        <p:attrNameLst>
                                          <p:attrName>style.visibility</p:attrName>
                                        </p:attrNameLst>
                                      </p:cBhvr>
                                      <p:to>
                                        <p:strVal val="visible"/>
                                      </p:to>
                                    </p:set>
                                    <p:animEffect transition="in" filter="fade">
                                      <p:cBhvr>
                                        <p:cTn id="49" dur="200"/>
                                        <p:tgtEl>
                                          <p:spTgt spid="197"/>
                                        </p:tgtEl>
                                      </p:cBhvr>
                                    </p:animEffect>
                                  </p:childTnLst>
                                </p:cTn>
                              </p:par>
                              <p:par>
                                <p:cTn id="50" presetID="10" presetClass="entr" presetSubtype="0" fill="hold" nodeType="withEffect">
                                  <p:stCondLst>
                                    <p:cond delay="0"/>
                                  </p:stCondLst>
                                  <p:childTnLst>
                                    <p:set>
                                      <p:cBhvr>
                                        <p:cTn id="51" dur="1" fill="hold">
                                          <p:stCondLst>
                                            <p:cond delay="0"/>
                                          </p:stCondLst>
                                        </p:cTn>
                                        <p:tgtEl>
                                          <p:spTgt spid="205"/>
                                        </p:tgtEl>
                                        <p:attrNameLst>
                                          <p:attrName>style.visibility</p:attrName>
                                        </p:attrNameLst>
                                      </p:cBhvr>
                                      <p:to>
                                        <p:strVal val="visible"/>
                                      </p:to>
                                    </p:set>
                                    <p:animEffect transition="in" filter="fade">
                                      <p:cBhvr>
                                        <p:cTn id="52" dur="200"/>
                                        <p:tgtEl>
                                          <p:spTgt spid="205"/>
                                        </p:tgtEl>
                                      </p:cBhvr>
                                    </p:animEffect>
                                  </p:childTnLst>
                                </p:cTn>
                              </p:par>
                            </p:childTnLst>
                          </p:cTn>
                        </p:par>
                        <p:par>
                          <p:cTn id="53" fill="hold">
                            <p:stCondLst>
                              <p:cond delay="1400"/>
                            </p:stCondLst>
                            <p:childTnLst>
                              <p:par>
                                <p:cTn id="54" presetID="10" presetClass="exit" presetSubtype="0" fill="hold" nodeType="afterEffect">
                                  <p:stCondLst>
                                    <p:cond delay="100"/>
                                  </p:stCondLst>
                                  <p:childTnLst>
                                    <p:animEffect transition="out" filter="fade">
                                      <p:cBhvr>
                                        <p:cTn id="55" dur="200"/>
                                        <p:tgtEl>
                                          <p:spTgt spid="205"/>
                                        </p:tgtEl>
                                      </p:cBhvr>
                                    </p:animEffect>
                                    <p:set>
                                      <p:cBhvr>
                                        <p:cTn id="56" dur="1" fill="hold">
                                          <p:stCondLst>
                                            <p:cond delay="200"/>
                                          </p:stCondLst>
                                        </p:cTn>
                                        <p:tgtEl>
                                          <p:spTgt spid="205"/>
                                        </p:tgtEl>
                                        <p:attrNameLst>
                                          <p:attrName>style.visibility</p:attrName>
                                        </p:attrNameLst>
                                      </p:cBhvr>
                                      <p:to>
                                        <p:strVal val="hidden"/>
                                      </p:to>
                                    </p:set>
                                  </p:childTnLst>
                                </p:cTn>
                              </p:par>
                              <p:par>
                                <p:cTn id="57" presetID="10" presetClass="exit" presetSubtype="0" fill="hold" nodeType="withEffect">
                                  <p:stCondLst>
                                    <p:cond delay="100"/>
                                  </p:stCondLst>
                                  <p:childTnLst>
                                    <p:animEffect transition="out" filter="fade">
                                      <p:cBhvr>
                                        <p:cTn id="58" dur="200"/>
                                        <p:tgtEl>
                                          <p:spTgt spid="197"/>
                                        </p:tgtEl>
                                      </p:cBhvr>
                                    </p:animEffect>
                                    <p:set>
                                      <p:cBhvr>
                                        <p:cTn id="59" dur="1" fill="hold">
                                          <p:stCondLst>
                                            <p:cond delay="200"/>
                                          </p:stCondLst>
                                        </p:cTn>
                                        <p:tgtEl>
                                          <p:spTgt spid="197"/>
                                        </p:tgtEl>
                                        <p:attrNameLst>
                                          <p:attrName>style.visibility</p:attrName>
                                        </p:attrNameLst>
                                      </p:cBhvr>
                                      <p:to>
                                        <p:strVal val="hidden"/>
                                      </p:to>
                                    </p:set>
                                  </p:childTnLst>
                                </p:cTn>
                              </p:par>
                            </p:childTnLst>
                          </p:cTn>
                        </p:par>
                        <p:par>
                          <p:cTn id="60" fill="hold">
                            <p:stCondLst>
                              <p:cond delay="1600"/>
                            </p:stCondLst>
                            <p:childTnLst>
                              <p:par>
                                <p:cTn id="61" presetID="10" presetClass="entr" presetSubtype="0" fill="hold" nodeType="afterEffect">
                                  <p:stCondLst>
                                    <p:cond delay="0"/>
                                  </p:stCondLst>
                                  <p:childTnLst>
                                    <p:set>
                                      <p:cBhvr>
                                        <p:cTn id="62" dur="1" fill="hold">
                                          <p:stCondLst>
                                            <p:cond delay="0"/>
                                          </p:stCondLst>
                                        </p:cTn>
                                        <p:tgtEl>
                                          <p:spTgt spid="206"/>
                                        </p:tgtEl>
                                        <p:attrNameLst>
                                          <p:attrName>style.visibility</p:attrName>
                                        </p:attrNameLst>
                                      </p:cBhvr>
                                      <p:to>
                                        <p:strVal val="visible"/>
                                      </p:to>
                                    </p:set>
                                    <p:animEffect transition="in" filter="fade">
                                      <p:cBhvr>
                                        <p:cTn id="63" dur="200"/>
                                        <p:tgtEl>
                                          <p:spTgt spid="206"/>
                                        </p:tgtEl>
                                      </p:cBhvr>
                                    </p:animEffect>
                                  </p:childTnLst>
                                </p:cTn>
                              </p:par>
                              <p:par>
                                <p:cTn id="64" presetID="10" presetClass="entr" presetSubtype="0" fill="hold" nodeType="withEffect">
                                  <p:stCondLst>
                                    <p:cond delay="0"/>
                                  </p:stCondLst>
                                  <p:childTnLst>
                                    <p:set>
                                      <p:cBhvr>
                                        <p:cTn id="65" dur="1" fill="hold">
                                          <p:stCondLst>
                                            <p:cond delay="0"/>
                                          </p:stCondLst>
                                        </p:cTn>
                                        <p:tgtEl>
                                          <p:spTgt spid="198"/>
                                        </p:tgtEl>
                                        <p:attrNameLst>
                                          <p:attrName>style.visibility</p:attrName>
                                        </p:attrNameLst>
                                      </p:cBhvr>
                                      <p:to>
                                        <p:strVal val="visible"/>
                                      </p:to>
                                    </p:set>
                                    <p:animEffect transition="in" filter="fade">
                                      <p:cBhvr>
                                        <p:cTn id="66" dur="200"/>
                                        <p:tgtEl>
                                          <p:spTgt spid="198"/>
                                        </p:tgtEl>
                                      </p:cBhvr>
                                    </p:animEffect>
                                  </p:childTnLst>
                                </p:cTn>
                              </p:par>
                            </p:childTnLst>
                          </p:cTn>
                        </p:par>
                        <p:par>
                          <p:cTn id="67" fill="hold">
                            <p:stCondLst>
                              <p:cond delay="1800"/>
                            </p:stCondLst>
                            <p:childTnLst>
                              <p:par>
                                <p:cTn id="68" presetID="10" presetClass="exit" presetSubtype="0" fill="hold" nodeType="afterEffect">
                                  <p:stCondLst>
                                    <p:cond delay="100"/>
                                  </p:stCondLst>
                                  <p:childTnLst>
                                    <p:animEffect transition="out" filter="fade">
                                      <p:cBhvr>
                                        <p:cTn id="69" dur="200"/>
                                        <p:tgtEl>
                                          <p:spTgt spid="206"/>
                                        </p:tgtEl>
                                      </p:cBhvr>
                                    </p:animEffect>
                                    <p:set>
                                      <p:cBhvr>
                                        <p:cTn id="70" dur="1" fill="hold">
                                          <p:stCondLst>
                                            <p:cond delay="200"/>
                                          </p:stCondLst>
                                        </p:cTn>
                                        <p:tgtEl>
                                          <p:spTgt spid="206"/>
                                        </p:tgtEl>
                                        <p:attrNameLst>
                                          <p:attrName>style.visibility</p:attrName>
                                        </p:attrNameLst>
                                      </p:cBhvr>
                                      <p:to>
                                        <p:strVal val="hidden"/>
                                      </p:to>
                                    </p:set>
                                  </p:childTnLst>
                                </p:cTn>
                              </p:par>
                              <p:par>
                                <p:cTn id="71" presetID="10" presetClass="exit" presetSubtype="0" fill="hold" nodeType="withEffect">
                                  <p:stCondLst>
                                    <p:cond delay="100"/>
                                  </p:stCondLst>
                                  <p:childTnLst>
                                    <p:animEffect transition="out" filter="fade">
                                      <p:cBhvr>
                                        <p:cTn id="72" dur="200"/>
                                        <p:tgtEl>
                                          <p:spTgt spid="198"/>
                                        </p:tgtEl>
                                      </p:cBhvr>
                                    </p:animEffect>
                                    <p:set>
                                      <p:cBhvr>
                                        <p:cTn id="73" dur="1" fill="hold">
                                          <p:stCondLst>
                                            <p:cond delay="200"/>
                                          </p:stCondLst>
                                        </p:cTn>
                                        <p:tgtEl>
                                          <p:spTgt spid="198"/>
                                        </p:tgtEl>
                                        <p:attrNameLst>
                                          <p:attrName>style.visibility</p:attrName>
                                        </p:attrNameLst>
                                      </p:cBhvr>
                                      <p:to>
                                        <p:strVal val="hidden"/>
                                      </p:to>
                                    </p:set>
                                  </p:childTnLst>
                                </p:cTn>
                              </p:par>
                            </p:childTnLst>
                          </p:cTn>
                        </p:par>
                        <p:par>
                          <p:cTn id="74" fill="hold">
                            <p:stCondLst>
                              <p:cond delay="2000"/>
                            </p:stCondLst>
                            <p:childTnLst>
                              <p:par>
                                <p:cTn id="75" presetID="10" presetClass="entr" presetSubtype="0" fill="hold" nodeType="afterEffect">
                                  <p:stCondLst>
                                    <p:cond delay="0"/>
                                  </p:stCondLst>
                                  <p:childTnLst>
                                    <p:set>
                                      <p:cBhvr>
                                        <p:cTn id="76" dur="1" fill="hold">
                                          <p:stCondLst>
                                            <p:cond delay="0"/>
                                          </p:stCondLst>
                                        </p:cTn>
                                        <p:tgtEl>
                                          <p:spTgt spid="207"/>
                                        </p:tgtEl>
                                        <p:attrNameLst>
                                          <p:attrName>style.visibility</p:attrName>
                                        </p:attrNameLst>
                                      </p:cBhvr>
                                      <p:to>
                                        <p:strVal val="visible"/>
                                      </p:to>
                                    </p:set>
                                    <p:animEffect transition="in" filter="fade">
                                      <p:cBhvr>
                                        <p:cTn id="77" dur="200"/>
                                        <p:tgtEl>
                                          <p:spTgt spid="207"/>
                                        </p:tgtEl>
                                      </p:cBhvr>
                                    </p:animEffect>
                                  </p:childTnLst>
                                </p:cTn>
                              </p:par>
                              <p:par>
                                <p:cTn id="78" presetID="10" presetClass="entr" presetSubtype="0" fill="hold" nodeType="withEffect">
                                  <p:stCondLst>
                                    <p:cond delay="0"/>
                                  </p:stCondLst>
                                  <p:childTnLst>
                                    <p:set>
                                      <p:cBhvr>
                                        <p:cTn id="79" dur="1" fill="hold">
                                          <p:stCondLst>
                                            <p:cond delay="0"/>
                                          </p:stCondLst>
                                        </p:cTn>
                                        <p:tgtEl>
                                          <p:spTgt spid="199"/>
                                        </p:tgtEl>
                                        <p:attrNameLst>
                                          <p:attrName>style.visibility</p:attrName>
                                        </p:attrNameLst>
                                      </p:cBhvr>
                                      <p:to>
                                        <p:strVal val="visible"/>
                                      </p:to>
                                    </p:set>
                                    <p:animEffect transition="in" filter="fade">
                                      <p:cBhvr>
                                        <p:cTn id="80" dur="200"/>
                                        <p:tgtEl>
                                          <p:spTgt spid="199"/>
                                        </p:tgtEl>
                                      </p:cBhvr>
                                    </p:animEffect>
                                  </p:childTnLst>
                                </p:cTn>
                              </p:par>
                            </p:childTnLst>
                          </p:cTn>
                        </p:par>
                        <p:par>
                          <p:cTn id="81" fill="hold">
                            <p:stCondLst>
                              <p:cond delay="2200"/>
                            </p:stCondLst>
                            <p:childTnLst>
                              <p:par>
                                <p:cTn id="82" presetID="1" presetClass="exit" presetSubtype="0" fill="hold" nodeType="afterEffect">
                                  <p:stCondLst>
                                    <p:cond delay="100"/>
                                  </p:stCondLst>
                                  <p:childTnLst>
                                    <p:set>
                                      <p:cBhvr>
                                        <p:cTn id="83" dur="1" fill="hold">
                                          <p:stCondLst>
                                            <p:cond delay="200"/>
                                          </p:stCondLst>
                                        </p:cTn>
                                        <p:tgtEl>
                                          <p:spTgt spid="199"/>
                                        </p:tgtEl>
                                        <p:attrNameLst>
                                          <p:attrName>style.visibility</p:attrName>
                                        </p:attrNameLst>
                                      </p:cBhvr>
                                      <p:to>
                                        <p:strVal val="hidden"/>
                                      </p:to>
                                    </p:set>
                                  </p:childTnLst>
                                </p:cTn>
                              </p:par>
                              <p:par>
                                <p:cTn id="84" presetID="1" presetClass="exit" presetSubtype="0" fill="hold" nodeType="withEffect">
                                  <p:stCondLst>
                                    <p:cond delay="100"/>
                                  </p:stCondLst>
                                  <p:childTnLst>
                                    <p:set>
                                      <p:cBhvr>
                                        <p:cTn id="85" dur="1" fill="hold">
                                          <p:stCondLst>
                                            <p:cond delay="200"/>
                                          </p:stCondLst>
                                        </p:cTn>
                                        <p:tgtEl>
                                          <p:spTgt spid="207"/>
                                        </p:tgtEl>
                                        <p:attrNameLst>
                                          <p:attrName>style.visibility</p:attrName>
                                        </p:attrNameLst>
                                      </p:cBhvr>
                                      <p:to>
                                        <p:strVal val="hidden"/>
                                      </p:to>
                                    </p:set>
                                  </p:childTnLst>
                                </p:cTn>
                              </p:par>
                            </p:childTnLst>
                          </p:cTn>
                        </p:par>
                        <p:par>
                          <p:cTn id="86" fill="hold">
                            <p:stCondLst>
                              <p:cond delay="2400"/>
                            </p:stCondLst>
                            <p:childTnLst>
                              <p:par>
                                <p:cTn id="87" presetID="10" presetClass="entr" presetSubtype="0" fill="hold" nodeType="afterEffect">
                                  <p:stCondLst>
                                    <p:cond delay="0"/>
                                  </p:stCondLst>
                                  <p:childTnLst>
                                    <p:set>
                                      <p:cBhvr>
                                        <p:cTn id="88" dur="1" fill="hold">
                                          <p:stCondLst>
                                            <p:cond delay="0"/>
                                          </p:stCondLst>
                                        </p:cTn>
                                        <p:tgtEl>
                                          <p:spTgt spid="200"/>
                                        </p:tgtEl>
                                        <p:attrNameLst>
                                          <p:attrName>style.visibility</p:attrName>
                                        </p:attrNameLst>
                                      </p:cBhvr>
                                      <p:to>
                                        <p:strVal val="visible"/>
                                      </p:to>
                                    </p:set>
                                    <p:animEffect transition="in" filter="fade">
                                      <p:cBhvr>
                                        <p:cTn id="89" dur="200"/>
                                        <p:tgtEl>
                                          <p:spTgt spid="200"/>
                                        </p:tgtEl>
                                      </p:cBhvr>
                                    </p:animEffect>
                                  </p:childTnLst>
                                </p:cTn>
                              </p:par>
                              <p:par>
                                <p:cTn id="90" presetID="10" presetClass="entr" presetSubtype="0" fill="hold" nodeType="withEffect">
                                  <p:stCondLst>
                                    <p:cond delay="0"/>
                                  </p:stCondLst>
                                  <p:childTnLst>
                                    <p:set>
                                      <p:cBhvr>
                                        <p:cTn id="91" dur="1" fill="hold">
                                          <p:stCondLst>
                                            <p:cond delay="0"/>
                                          </p:stCondLst>
                                        </p:cTn>
                                        <p:tgtEl>
                                          <p:spTgt spid="208"/>
                                        </p:tgtEl>
                                        <p:attrNameLst>
                                          <p:attrName>style.visibility</p:attrName>
                                        </p:attrNameLst>
                                      </p:cBhvr>
                                      <p:to>
                                        <p:strVal val="visible"/>
                                      </p:to>
                                    </p:set>
                                    <p:animEffect transition="in" filter="fade">
                                      <p:cBhvr>
                                        <p:cTn id="92" dur="200"/>
                                        <p:tgtEl>
                                          <p:spTgt spid="208"/>
                                        </p:tgtEl>
                                      </p:cBhvr>
                                    </p:animEffect>
                                  </p:childTnLst>
                                </p:cTn>
                              </p:par>
                            </p:childTnLst>
                          </p:cTn>
                        </p:par>
                        <p:par>
                          <p:cTn id="93" fill="hold">
                            <p:stCondLst>
                              <p:cond delay="2600"/>
                            </p:stCondLst>
                            <p:childTnLst>
                              <p:par>
                                <p:cTn id="94" presetID="10" presetClass="exit" presetSubtype="0" fill="hold" nodeType="afterEffect">
                                  <p:stCondLst>
                                    <p:cond delay="100"/>
                                  </p:stCondLst>
                                  <p:childTnLst>
                                    <p:animEffect transition="out" filter="fade">
                                      <p:cBhvr>
                                        <p:cTn id="95" dur="200"/>
                                        <p:tgtEl>
                                          <p:spTgt spid="200"/>
                                        </p:tgtEl>
                                      </p:cBhvr>
                                    </p:animEffect>
                                    <p:set>
                                      <p:cBhvr>
                                        <p:cTn id="96" dur="1" fill="hold">
                                          <p:stCondLst>
                                            <p:cond delay="200"/>
                                          </p:stCondLst>
                                        </p:cTn>
                                        <p:tgtEl>
                                          <p:spTgt spid="200"/>
                                        </p:tgtEl>
                                        <p:attrNameLst>
                                          <p:attrName>style.visibility</p:attrName>
                                        </p:attrNameLst>
                                      </p:cBhvr>
                                      <p:to>
                                        <p:strVal val="hidden"/>
                                      </p:to>
                                    </p:set>
                                  </p:childTnLst>
                                </p:cTn>
                              </p:par>
                              <p:par>
                                <p:cTn id="97" presetID="10" presetClass="exit" presetSubtype="0" fill="hold" nodeType="withEffect">
                                  <p:stCondLst>
                                    <p:cond delay="100"/>
                                  </p:stCondLst>
                                  <p:childTnLst>
                                    <p:animEffect transition="out" filter="fade">
                                      <p:cBhvr>
                                        <p:cTn id="98" dur="200"/>
                                        <p:tgtEl>
                                          <p:spTgt spid="208"/>
                                        </p:tgtEl>
                                      </p:cBhvr>
                                    </p:animEffect>
                                    <p:set>
                                      <p:cBhvr>
                                        <p:cTn id="99" dur="1" fill="hold">
                                          <p:stCondLst>
                                            <p:cond delay="200"/>
                                          </p:stCondLst>
                                        </p:cTn>
                                        <p:tgtEl>
                                          <p:spTgt spid="208"/>
                                        </p:tgtEl>
                                        <p:attrNameLst>
                                          <p:attrName>style.visibility</p:attrName>
                                        </p:attrNameLst>
                                      </p:cBhvr>
                                      <p:to>
                                        <p:strVal val="hidden"/>
                                      </p:to>
                                    </p:set>
                                  </p:childTnLst>
                                </p:cTn>
                              </p:par>
                            </p:childTnLst>
                          </p:cTn>
                        </p:par>
                        <p:par>
                          <p:cTn id="100" fill="hold">
                            <p:stCondLst>
                              <p:cond delay="2800"/>
                            </p:stCondLst>
                            <p:childTnLst>
                              <p:par>
                                <p:cTn id="101" presetID="10" presetClass="entr" presetSubtype="0" fill="hold" nodeType="afterEffect">
                                  <p:stCondLst>
                                    <p:cond delay="0"/>
                                  </p:stCondLst>
                                  <p:childTnLst>
                                    <p:set>
                                      <p:cBhvr>
                                        <p:cTn id="102" dur="1" fill="hold">
                                          <p:stCondLst>
                                            <p:cond delay="0"/>
                                          </p:stCondLst>
                                        </p:cTn>
                                        <p:tgtEl>
                                          <p:spTgt spid="201"/>
                                        </p:tgtEl>
                                        <p:attrNameLst>
                                          <p:attrName>style.visibility</p:attrName>
                                        </p:attrNameLst>
                                      </p:cBhvr>
                                      <p:to>
                                        <p:strVal val="visible"/>
                                      </p:to>
                                    </p:set>
                                    <p:animEffect transition="in" filter="fade">
                                      <p:cBhvr>
                                        <p:cTn id="103" dur="200"/>
                                        <p:tgtEl>
                                          <p:spTgt spid="201"/>
                                        </p:tgtEl>
                                      </p:cBhvr>
                                    </p:animEffect>
                                  </p:childTnLst>
                                </p:cTn>
                              </p:par>
                              <p:par>
                                <p:cTn id="104" presetID="10" presetClass="entr" presetSubtype="0" fill="hold" nodeType="withEffect">
                                  <p:stCondLst>
                                    <p:cond delay="0"/>
                                  </p:stCondLst>
                                  <p:childTnLst>
                                    <p:set>
                                      <p:cBhvr>
                                        <p:cTn id="105" dur="1" fill="hold">
                                          <p:stCondLst>
                                            <p:cond delay="0"/>
                                          </p:stCondLst>
                                        </p:cTn>
                                        <p:tgtEl>
                                          <p:spTgt spid="209"/>
                                        </p:tgtEl>
                                        <p:attrNameLst>
                                          <p:attrName>style.visibility</p:attrName>
                                        </p:attrNameLst>
                                      </p:cBhvr>
                                      <p:to>
                                        <p:strVal val="visible"/>
                                      </p:to>
                                    </p:set>
                                    <p:animEffect transition="in" filter="fade">
                                      <p:cBhvr>
                                        <p:cTn id="106" dur="200"/>
                                        <p:tgtEl>
                                          <p:spTgt spid="209"/>
                                        </p:tgtEl>
                                      </p:cBhvr>
                                    </p:animEffect>
                                  </p:childTnLst>
                                </p:cTn>
                              </p:par>
                            </p:childTnLst>
                          </p:cTn>
                        </p:par>
                        <p:par>
                          <p:cTn id="107" fill="hold">
                            <p:stCondLst>
                              <p:cond delay="3000"/>
                            </p:stCondLst>
                            <p:childTnLst>
                              <p:par>
                                <p:cTn id="108" presetID="10" presetClass="exit" presetSubtype="0" fill="hold" nodeType="afterEffect">
                                  <p:stCondLst>
                                    <p:cond delay="100"/>
                                  </p:stCondLst>
                                  <p:childTnLst>
                                    <p:animEffect transition="out" filter="fade">
                                      <p:cBhvr>
                                        <p:cTn id="109" dur="200"/>
                                        <p:tgtEl>
                                          <p:spTgt spid="201"/>
                                        </p:tgtEl>
                                      </p:cBhvr>
                                    </p:animEffect>
                                    <p:set>
                                      <p:cBhvr>
                                        <p:cTn id="110" dur="1" fill="hold">
                                          <p:stCondLst>
                                            <p:cond delay="200"/>
                                          </p:stCondLst>
                                        </p:cTn>
                                        <p:tgtEl>
                                          <p:spTgt spid="201"/>
                                        </p:tgtEl>
                                        <p:attrNameLst>
                                          <p:attrName>style.visibility</p:attrName>
                                        </p:attrNameLst>
                                      </p:cBhvr>
                                      <p:to>
                                        <p:strVal val="hidden"/>
                                      </p:to>
                                    </p:set>
                                  </p:childTnLst>
                                </p:cTn>
                              </p:par>
                              <p:par>
                                <p:cTn id="111" presetID="10" presetClass="exit" presetSubtype="0" fill="hold" nodeType="withEffect">
                                  <p:stCondLst>
                                    <p:cond delay="100"/>
                                  </p:stCondLst>
                                  <p:childTnLst>
                                    <p:animEffect transition="out" filter="fade">
                                      <p:cBhvr>
                                        <p:cTn id="112" dur="200"/>
                                        <p:tgtEl>
                                          <p:spTgt spid="209"/>
                                        </p:tgtEl>
                                      </p:cBhvr>
                                    </p:animEffect>
                                    <p:set>
                                      <p:cBhvr>
                                        <p:cTn id="113" dur="1" fill="hold">
                                          <p:stCondLst>
                                            <p:cond delay="200"/>
                                          </p:stCondLst>
                                        </p:cTn>
                                        <p:tgtEl>
                                          <p:spTgt spid="209"/>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nodeType="clickEffect">
                                  <p:stCondLst>
                                    <p:cond delay="0"/>
                                  </p:stCondLst>
                                  <p:childTnLst>
                                    <p:set>
                                      <p:cBhvr>
                                        <p:cTn id="117" dur="1" fill="hold">
                                          <p:stCondLst>
                                            <p:cond delay="0"/>
                                          </p:stCondLst>
                                        </p:cTn>
                                        <p:tgtEl>
                                          <p:spTgt spid="222"/>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223"/>
                                        </p:tgtEl>
                                        <p:attrNameLst>
                                          <p:attrName>style.visibility</p:attrName>
                                        </p:attrNameLst>
                                      </p:cBhvr>
                                      <p:to>
                                        <p:strVal val="visible"/>
                                      </p:to>
                                    </p:set>
                                  </p:childTnLst>
                                </p:cTn>
                              </p:par>
                              <p:par>
                                <p:cTn id="120" presetID="1" presetClass="entr" presetSubtype="0" fill="hold" nodeType="withEffect">
                                  <p:stCondLst>
                                    <p:cond delay="0"/>
                                  </p:stCondLst>
                                  <p:childTnLst>
                                    <p:set>
                                      <p:cBhvr>
                                        <p:cTn id="121" dur="1" fill="hold">
                                          <p:stCondLst>
                                            <p:cond delay="0"/>
                                          </p:stCondLst>
                                        </p:cTn>
                                        <p:tgtEl>
                                          <p:spTgt spid="224"/>
                                        </p:tgtEl>
                                        <p:attrNameLst>
                                          <p:attrName>style.visibility</p:attrName>
                                        </p:attrNameLst>
                                      </p:cBhvr>
                                      <p:to>
                                        <p:strVal val="visible"/>
                                      </p:to>
                                    </p:set>
                                  </p:childTnLst>
                                </p:cTn>
                              </p:par>
                              <p:par>
                                <p:cTn id="122" presetID="1" presetClass="entr" presetSubtype="0" fill="hold" nodeType="withEffect">
                                  <p:stCondLst>
                                    <p:cond delay="0"/>
                                  </p:stCondLst>
                                  <p:childTnLst>
                                    <p:set>
                                      <p:cBhvr>
                                        <p:cTn id="123" dur="1" fill="hold">
                                          <p:stCondLst>
                                            <p:cond delay="0"/>
                                          </p:stCondLst>
                                        </p:cTn>
                                        <p:tgtEl>
                                          <p:spTgt spid="225"/>
                                        </p:tgtEl>
                                        <p:attrNameLst>
                                          <p:attrName>style.visibility</p:attrName>
                                        </p:attrNameLst>
                                      </p:cBhvr>
                                      <p:to>
                                        <p:strVal val="visible"/>
                                      </p:to>
                                    </p:set>
                                  </p:childTnLst>
                                </p:cTn>
                              </p:par>
                              <p:par>
                                <p:cTn id="124" presetID="1" presetClass="entr" presetSubtype="0" fill="hold" nodeType="withEffect">
                                  <p:stCondLst>
                                    <p:cond delay="0"/>
                                  </p:stCondLst>
                                  <p:childTnLst>
                                    <p:set>
                                      <p:cBhvr>
                                        <p:cTn id="125" dur="1" fill="hold">
                                          <p:stCondLst>
                                            <p:cond delay="0"/>
                                          </p:stCondLst>
                                        </p:cTn>
                                        <p:tgtEl>
                                          <p:spTgt spid="217"/>
                                        </p:tgtEl>
                                        <p:attrNameLst>
                                          <p:attrName>style.visibility</p:attrName>
                                        </p:attrNameLst>
                                      </p:cBhvr>
                                      <p:to>
                                        <p:strVal val="visible"/>
                                      </p:to>
                                    </p:set>
                                  </p:childTnLst>
                                </p:cTn>
                              </p:par>
                              <p:par>
                                <p:cTn id="126" presetID="1" presetClass="entr" presetSubtype="0" fill="hold" nodeType="withEffect">
                                  <p:stCondLst>
                                    <p:cond delay="0"/>
                                  </p:stCondLst>
                                  <p:childTnLst>
                                    <p:set>
                                      <p:cBhvr>
                                        <p:cTn id="127" dur="1" fill="hold">
                                          <p:stCondLst>
                                            <p:cond delay="0"/>
                                          </p:stCondLst>
                                        </p:cTn>
                                        <p:tgtEl>
                                          <p:spTgt spid="218"/>
                                        </p:tgtEl>
                                        <p:attrNameLst>
                                          <p:attrName>style.visibility</p:attrName>
                                        </p:attrNameLst>
                                      </p:cBhvr>
                                      <p:to>
                                        <p:strVal val="visible"/>
                                      </p:to>
                                    </p:set>
                                  </p:childTnLst>
                                </p:cTn>
                              </p:par>
                              <p:par>
                                <p:cTn id="128" presetID="1" presetClass="entr" presetSubtype="0" fill="hold" nodeType="withEffect">
                                  <p:stCondLst>
                                    <p:cond delay="0"/>
                                  </p:stCondLst>
                                  <p:childTnLst>
                                    <p:set>
                                      <p:cBhvr>
                                        <p:cTn id="129" dur="1" fill="hold">
                                          <p:stCondLst>
                                            <p:cond delay="0"/>
                                          </p:stCondLst>
                                        </p:cTn>
                                        <p:tgtEl>
                                          <p:spTgt spid="219"/>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220"/>
                                        </p:tgtEl>
                                        <p:attrNameLst>
                                          <p:attrName>style.visibility</p:attrName>
                                        </p:attrNameLst>
                                      </p:cBhvr>
                                      <p:to>
                                        <p:strVal val="visible"/>
                                      </p:to>
                                    </p:set>
                                  </p:childTnLst>
                                </p:cTn>
                              </p:par>
                              <p:par>
                                <p:cTn id="132" presetID="1" presetClass="entr" presetSubtype="0" fill="hold" nodeType="withEffect">
                                  <p:stCondLst>
                                    <p:cond delay="0"/>
                                  </p:stCondLst>
                                  <p:childTnLst>
                                    <p:set>
                                      <p:cBhvr>
                                        <p:cTn id="133" dur="1" fill="hold">
                                          <p:stCondLst>
                                            <p:cond delay="0"/>
                                          </p:stCondLst>
                                        </p:cTn>
                                        <p:tgtEl>
                                          <p:spTgt spid="221"/>
                                        </p:tgtEl>
                                        <p:attrNameLst>
                                          <p:attrName>style.visibility</p:attrName>
                                        </p:attrNameLst>
                                      </p:cBhvr>
                                      <p:to>
                                        <p:strVal val="visible"/>
                                      </p:to>
                                    </p:set>
                                  </p:childTnLst>
                                </p:cTn>
                              </p:par>
                              <p:par>
                                <p:cTn id="134" presetID="1" presetClass="entr" presetSubtype="0" fill="hold" nodeType="withEffect">
                                  <p:stCondLst>
                                    <p:cond delay="0"/>
                                  </p:stCondLst>
                                  <p:childTnLst>
                                    <p:set>
                                      <p:cBhvr>
                                        <p:cTn id="135" dur="1" fill="hold">
                                          <p:stCondLst>
                                            <p:cond delay="0"/>
                                          </p:stCondLst>
                                        </p:cTn>
                                        <p:tgtEl>
                                          <p:spTgt spid="210"/>
                                        </p:tgtEl>
                                        <p:attrNameLst>
                                          <p:attrName>style.visibility</p:attrName>
                                        </p:attrNameLst>
                                      </p:cBhvr>
                                      <p:to>
                                        <p:strVal val="visible"/>
                                      </p:to>
                                    </p:set>
                                  </p:childTnLst>
                                </p:cTn>
                              </p:par>
                              <p:par>
                                <p:cTn id="136" presetID="1" presetClass="entr" presetSubtype="0" fill="hold" nodeType="withEffect">
                                  <p:stCondLst>
                                    <p:cond delay="0"/>
                                  </p:stCondLst>
                                  <p:childTnLst>
                                    <p:set>
                                      <p:cBhvr>
                                        <p:cTn id="137" dur="1" fill="hold">
                                          <p:stCondLst>
                                            <p:cond delay="0"/>
                                          </p:stCondLst>
                                        </p:cTn>
                                        <p:tgtEl>
                                          <p:spTgt spid="211"/>
                                        </p:tgtEl>
                                        <p:attrNameLst>
                                          <p:attrName>style.visibility</p:attrName>
                                        </p:attrNameLst>
                                      </p:cBhvr>
                                      <p:to>
                                        <p:strVal val="visible"/>
                                      </p:to>
                                    </p:set>
                                  </p:childTnLst>
                                </p:cTn>
                              </p:par>
                              <p:par>
                                <p:cTn id="138" presetID="1" presetClass="entr" presetSubtype="0" fill="hold" nodeType="withEffect">
                                  <p:stCondLst>
                                    <p:cond delay="0"/>
                                  </p:stCondLst>
                                  <p:childTnLst>
                                    <p:set>
                                      <p:cBhvr>
                                        <p:cTn id="139" dur="1" fill="hold">
                                          <p:stCondLst>
                                            <p:cond delay="0"/>
                                          </p:stCondLst>
                                        </p:cTn>
                                        <p:tgtEl>
                                          <p:spTgt spid="212"/>
                                        </p:tgtEl>
                                        <p:attrNameLst>
                                          <p:attrName>style.visibility</p:attrName>
                                        </p:attrNameLst>
                                      </p:cBhvr>
                                      <p:to>
                                        <p:strVal val="visible"/>
                                      </p:to>
                                    </p:set>
                                  </p:childTnLst>
                                </p:cTn>
                              </p:par>
                              <p:par>
                                <p:cTn id="140" presetID="1" presetClass="entr" presetSubtype="0" fill="hold" nodeType="withEffect">
                                  <p:stCondLst>
                                    <p:cond delay="0"/>
                                  </p:stCondLst>
                                  <p:childTnLst>
                                    <p:set>
                                      <p:cBhvr>
                                        <p:cTn id="141" dur="1" fill="hold">
                                          <p:stCondLst>
                                            <p:cond delay="0"/>
                                          </p:stCondLst>
                                        </p:cTn>
                                        <p:tgtEl>
                                          <p:spTgt spid="213"/>
                                        </p:tgtEl>
                                        <p:attrNameLst>
                                          <p:attrName>style.visibility</p:attrName>
                                        </p:attrNameLst>
                                      </p:cBhvr>
                                      <p:to>
                                        <p:strVal val="visible"/>
                                      </p:to>
                                    </p:set>
                                  </p:childTnLst>
                                </p:cTn>
                              </p:par>
                              <p:par>
                                <p:cTn id="142" presetID="1" presetClass="entr" presetSubtype="0" fill="hold" nodeType="withEffect">
                                  <p:stCondLst>
                                    <p:cond delay="0"/>
                                  </p:stCondLst>
                                  <p:childTnLst>
                                    <p:set>
                                      <p:cBhvr>
                                        <p:cTn id="143" dur="1" fill="hold">
                                          <p:stCondLst>
                                            <p:cond delay="0"/>
                                          </p:stCondLst>
                                        </p:cTn>
                                        <p:tgtEl>
                                          <p:spTgt spid="214"/>
                                        </p:tgtEl>
                                        <p:attrNameLst>
                                          <p:attrName>style.visibility</p:attrName>
                                        </p:attrNameLst>
                                      </p:cBhvr>
                                      <p:to>
                                        <p:strVal val="visible"/>
                                      </p:to>
                                    </p:set>
                                  </p:childTnLst>
                                </p:cTn>
                              </p:par>
                              <p:par>
                                <p:cTn id="144" presetID="1" presetClass="entr" presetSubtype="0" fill="hold" nodeType="withEffect">
                                  <p:stCondLst>
                                    <p:cond delay="0"/>
                                  </p:stCondLst>
                                  <p:childTnLst>
                                    <p:set>
                                      <p:cBhvr>
                                        <p:cTn id="145" dur="1" fill="hold">
                                          <p:stCondLst>
                                            <p:cond delay="0"/>
                                          </p:stCondLst>
                                        </p:cTn>
                                        <p:tgtEl>
                                          <p:spTgt spid="215"/>
                                        </p:tgtEl>
                                        <p:attrNameLst>
                                          <p:attrName>style.visibility</p:attrName>
                                        </p:attrNameLst>
                                      </p:cBhvr>
                                      <p:to>
                                        <p:strVal val="visible"/>
                                      </p:to>
                                    </p:set>
                                  </p:childTnLst>
                                </p:cTn>
                              </p:par>
                              <p:par>
                                <p:cTn id="146" presetID="1" presetClass="entr" presetSubtype="0" fill="hold" nodeType="withEffect">
                                  <p:stCondLst>
                                    <p:cond delay="0"/>
                                  </p:stCondLst>
                                  <p:childTnLst>
                                    <p:set>
                                      <p:cBhvr>
                                        <p:cTn id="147" dur="1" fill="hold">
                                          <p:stCondLst>
                                            <p:cond delay="0"/>
                                          </p:stCondLst>
                                        </p:cTn>
                                        <p:tgtEl>
                                          <p:spTgt spid="2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24"/>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t>What is </a:t>
            </a:r>
            <a:r>
              <a:rPr lang="en-US" dirty="0" err="1"/>
              <a:t>Sharding</a:t>
            </a:r>
            <a:r>
              <a:rPr lang="en-US" dirty="0"/>
              <a:t>?</a:t>
            </a:r>
          </a:p>
        </p:txBody>
      </p:sp>
      <p:sp>
        <p:nvSpPr>
          <p:cNvPr id="231" name="Google Shape;231;p24"/>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t>Distributing Data</a:t>
            </a:r>
            <a:endParaRPr dirty="0"/>
          </a:p>
        </p:txBody>
      </p:sp>
      <p:sp>
        <p:nvSpPr>
          <p:cNvPr id="232" name="Google Shape;232;p24"/>
          <p:cNvSpPr/>
          <p:nvPr/>
        </p:nvSpPr>
        <p:spPr>
          <a:xfrm>
            <a:off x="846742" y="2506774"/>
            <a:ext cx="3420000" cy="22494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Leaf</a:t>
            </a:r>
            <a:endParaRPr sz="2100" b="0" i="0" u="none" strike="noStrike" cap="none">
              <a:solidFill>
                <a:srgbClr val="000000"/>
              </a:solidFill>
              <a:latin typeface="+mn-lt"/>
              <a:ea typeface="Arial"/>
              <a:cs typeface="Arial"/>
              <a:sym typeface="Arial"/>
            </a:endParaRPr>
          </a:p>
        </p:txBody>
      </p:sp>
      <p:sp>
        <p:nvSpPr>
          <p:cNvPr id="233" name="Google Shape;233;p24"/>
          <p:cNvSpPr/>
          <p:nvPr/>
        </p:nvSpPr>
        <p:spPr>
          <a:xfrm>
            <a:off x="4877402" y="2506775"/>
            <a:ext cx="3420000" cy="21918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Leaf</a:t>
            </a:r>
            <a:endParaRPr sz="2100" b="0" i="0" u="none" strike="noStrike" cap="none">
              <a:solidFill>
                <a:srgbClr val="000000"/>
              </a:solidFill>
              <a:latin typeface="+mn-lt"/>
              <a:ea typeface="Arial"/>
              <a:cs typeface="Arial"/>
              <a:sym typeface="Arial"/>
            </a:endParaRPr>
          </a:p>
        </p:txBody>
      </p:sp>
      <p:sp>
        <p:nvSpPr>
          <p:cNvPr id="234" name="Google Shape;234;p24"/>
          <p:cNvSpPr/>
          <p:nvPr/>
        </p:nvSpPr>
        <p:spPr>
          <a:xfrm>
            <a:off x="1184275"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35" name="Google Shape;235;p24"/>
          <p:cNvSpPr/>
          <p:nvPr/>
        </p:nvSpPr>
        <p:spPr>
          <a:xfrm>
            <a:off x="1540904"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36" name="Google Shape;236;p24"/>
          <p:cNvSpPr/>
          <p:nvPr/>
        </p:nvSpPr>
        <p:spPr>
          <a:xfrm>
            <a:off x="1897533"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37" name="Google Shape;237;p24"/>
          <p:cNvSpPr/>
          <p:nvPr/>
        </p:nvSpPr>
        <p:spPr>
          <a:xfrm>
            <a:off x="2254162"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38" name="Google Shape;238;p24"/>
          <p:cNvSpPr/>
          <p:nvPr/>
        </p:nvSpPr>
        <p:spPr>
          <a:xfrm>
            <a:off x="2610791" y="302747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39" name="Google Shape;239;p24"/>
          <p:cNvSpPr/>
          <p:nvPr/>
        </p:nvSpPr>
        <p:spPr>
          <a:xfrm>
            <a:off x="2967420"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0" name="Google Shape;240;p24"/>
          <p:cNvSpPr/>
          <p:nvPr/>
        </p:nvSpPr>
        <p:spPr>
          <a:xfrm>
            <a:off x="3324049" y="303758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1" name="Google Shape;241;p24"/>
          <p:cNvSpPr/>
          <p:nvPr/>
        </p:nvSpPr>
        <p:spPr>
          <a:xfrm>
            <a:off x="3680680" y="303570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2" name="Google Shape;242;p24"/>
          <p:cNvSpPr/>
          <p:nvPr/>
        </p:nvSpPr>
        <p:spPr>
          <a:xfrm>
            <a:off x="5215032"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3" name="Google Shape;243;p24"/>
          <p:cNvSpPr/>
          <p:nvPr/>
        </p:nvSpPr>
        <p:spPr>
          <a:xfrm>
            <a:off x="5571661"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4" name="Google Shape;244;p24"/>
          <p:cNvSpPr/>
          <p:nvPr/>
        </p:nvSpPr>
        <p:spPr>
          <a:xfrm>
            <a:off x="5928290"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5" name="Google Shape;245;p24"/>
          <p:cNvSpPr/>
          <p:nvPr/>
        </p:nvSpPr>
        <p:spPr>
          <a:xfrm>
            <a:off x="6284919"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6" name="Google Shape;246;p24"/>
          <p:cNvSpPr/>
          <p:nvPr/>
        </p:nvSpPr>
        <p:spPr>
          <a:xfrm>
            <a:off x="6641548" y="3040822"/>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7" name="Google Shape;247;p24"/>
          <p:cNvSpPr/>
          <p:nvPr/>
        </p:nvSpPr>
        <p:spPr>
          <a:xfrm>
            <a:off x="6998177"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8" name="Google Shape;248;p24"/>
          <p:cNvSpPr/>
          <p:nvPr/>
        </p:nvSpPr>
        <p:spPr>
          <a:xfrm>
            <a:off x="7354806" y="3044586"/>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49" name="Google Shape;249;p24"/>
          <p:cNvSpPr/>
          <p:nvPr/>
        </p:nvSpPr>
        <p:spPr>
          <a:xfrm>
            <a:off x="7711437" y="3049054"/>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0" name="Google Shape;250;p24"/>
          <p:cNvSpPr/>
          <p:nvPr/>
        </p:nvSpPr>
        <p:spPr>
          <a:xfrm>
            <a:off x="3389404" y="853046"/>
            <a:ext cx="2365200" cy="1166100"/>
          </a:xfrm>
          <a:prstGeom prst="roundRect">
            <a:avLst>
              <a:gd name="adj" fmla="val 16667"/>
            </a:avLst>
          </a:prstGeom>
          <a:noFill/>
          <a:ln w="114300" cap="flat" cmpd="sng">
            <a:solidFill>
              <a:srgbClr val="E6E5EA"/>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0" i="0" u="none" strike="noStrike" cap="none">
                <a:solidFill>
                  <a:srgbClr val="000000"/>
                </a:solidFill>
                <a:latin typeface="+mn-lt"/>
                <a:ea typeface="Arial"/>
                <a:cs typeface="Arial"/>
                <a:sym typeface="Arial"/>
              </a:rPr>
              <a:t>Aggregator</a:t>
            </a:r>
            <a:endParaRPr sz="2100" b="0" i="0" u="none" strike="noStrike" cap="none">
              <a:solidFill>
                <a:srgbClr val="000000"/>
              </a:solidFill>
              <a:latin typeface="+mn-lt"/>
              <a:ea typeface="Arial"/>
              <a:cs typeface="Arial"/>
              <a:sym typeface="Arial"/>
            </a:endParaRPr>
          </a:p>
        </p:txBody>
      </p:sp>
      <p:sp>
        <p:nvSpPr>
          <p:cNvPr id="251" name="Google Shape;251;p24"/>
          <p:cNvSpPr/>
          <p:nvPr/>
        </p:nvSpPr>
        <p:spPr>
          <a:xfrm>
            <a:off x="1882561" y="1116989"/>
            <a:ext cx="1380000" cy="635100"/>
          </a:xfrm>
          <a:prstGeom prst="rightArrow">
            <a:avLst>
              <a:gd name="adj1" fmla="val 50000"/>
              <a:gd name="adj2" fmla="val 50000"/>
            </a:avLst>
          </a:prstGeom>
          <a:no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pic>
        <p:nvPicPr>
          <p:cNvPr id="252" name="Google Shape;252;p24" descr="Gears"/>
          <p:cNvPicPr preferRelativeResize="0"/>
          <p:nvPr/>
        </p:nvPicPr>
        <p:blipFill rotWithShape="1">
          <a:blip r:embed="rId3">
            <a:alphaModFix/>
          </a:blip>
          <a:srcRect/>
          <a:stretch/>
        </p:blipFill>
        <p:spPr>
          <a:xfrm>
            <a:off x="4205288" y="1252972"/>
            <a:ext cx="732424" cy="732424"/>
          </a:xfrm>
          <a:prstGeom prst="rect">
            <a:avLst/>
          </a:prstGeom>
          <a:noFill/>
          <a:ln>
            <a:noFill/>
          </a:ln>
        </p:spPr>
      </p:pic>
      <p:sp>
        <p:nvSpPr>
          <p:cNvPr id="253" name="Google Shape;253;p24"/>
          <p:cNvSpPr/>
          <p:nvPr/>
        </p:nvSpPr>
        <p:spPr>
          <a:xfrm>
            <a:off x="5573202" y="3997325"/>
            <a:ext cx="228600" cy="3744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4" name="Google Shape;254;p24"/>
          <p:cNvSpPr/>
          <p:nvPr/>
        </p:nvSpPr>
        <p:spPr>
          <a:xfrm>
            <a:off x="5922966" y="3929124"/>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5" name="Google Shape;255;p24"/>
          <p:cNvSpPr/>
          <p:nvPr/>
        </p:nvSpPr>
        <p:spPr>
          <a:xfrm>
            <a:off x="6284917" y="4289425"/>
            <a:ext cx="228600" cy="909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6" name="Google Shape;256;p24"/>
          <p:cNvSpPr/>
          <p:nvPr/>
        </p:nvSpPr>
        <p:spPr>
          <a:xfrm>
            <a:off x="6641547" y="3832225"/>
            <a:ext cx="228600" cy="546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7" name="Google Shape;257;p24"/>
          <p:cNvSpPr/>
          <p:nvPr/>
        </p:nvSpPr>
        <p:spPr>
          <a:xfrm>
            <a:off x="7001187" y="4057650"/>
            <a:ext cx="228600" cy="3204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8" name="Google Shape;258;p24"/>
          <p:cNvSpPr/>
          <p:nvPr/>
        </p:nvSpPr>
        <p:spPr>
          <a:xfrm>
            <a:off x="7350951" y="4159250"/>
            <a:ext cx="228600" cy="2187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59" name="Google Shape;259;p24"/>
          <p:cNvSpPr/>
          <p:nvPr/>
        </p:nvSpPr>
        <p:spPr>
          <a:xfrm>
            <a:off x="7708172" y="4022725"/>
            <a:ext cx="228600" cy="357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0" name="Google Shape;260;p24"/>
          <p:cNvSpPr/>
          <p:nvPr/>
        </p:nvSpPr>
        <p:spPr>
          <a:xfrm>
            <a:off x="2612118" y="4108450"/>
            <a:ext cx="228600" cy="258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1" name="Google Shape;261;p24"/>
          <p:cNvSpPr/>
          <p:nvPr/>
        </p:nvSpPr>
        <p:spPr>
          <a:xfrm>
            <a:off x="2966471" y="3832225"/>
            <a:ext cx="228600" cy="540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2" name="Google Shape;262;p24"/>
          <p:cNvSpPr/>
          <p:nvPr/>
        </p:nvSpPr>
        <p:spPr>
          <a:xfrm>
            <a:off x="3317184" y="3997325"/>
            <a:ext cx="228600" cy="369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3" name="Google Shape;263;p24"/>
          <p:cNvSpPr/>
          <p:nvPr/>
        </p:nvSpPr>
        <p:spPr>
          <a:xfrm>
            <a:off x="3680676" y="3926829"/>
            <a:ext cx="228600" cy="444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4" name="Google Shape;264;p24"/>
          <p:cNvSpPr/>
          <p:nvPr/>
        </p:nvSpPr>
        <p:spPr>
          <a:xfrm>
            <a:off x="5215981" y="4108450"/>
            <a:ext cx="228600" cy="2697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5" name="Google Shape;265;p24"/>
          <p:cNvSpPr/>
          <p:nvPr/>
        </p:nvSpPr>
        <p:spPr>
          <a:xfrm>
            <a:off x="1184275" y="3749676"/>
            <a:ext cx="228600" cy="6195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6" name="Google Shape;266;p24"/>
          <p:cNvSpPr/>
          <p:nvPr/>
        </p:nvSpPr>
        <p:spPr>
          <a:xfrm>
            <a:off x="1534039" y="4108450"/>
            <a:ext cx="228600" cy="2583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7" name="Google Shape;267;p24"/>
          <p:cNvSpPr/>
          <p:nvPr/>
        </p:nvSpPr>
        <p:spPr>
          <a:xfrm>
            <a:off x="1902123" y="3975100"/>
            <a:ext cx="228600" cy="394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
        <p:nvSpPr>
          <p:cNvPr id="268" name="Google Shape;268;p24"/>
          <p:cNvSpPr/>
          <p:nvPr/>
        </p:nvSpPr>
        <p:spPr>
          <a:xfrm>
            <a:off x="2253689" y="3915443"/>
            <a:ext cx="228600" cy="4512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mn-lt"/>
              <a:ea typeface="Arial"/>
              <a:cs typeface="Arial"/>
              <a:sym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advTm="1534"/>
    </mc:Choice>
    <mc:Fallback>
      <p:transition spd="slow" advTm="153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1"/>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SingleStoreDB</a:t>
            </a:r>
            <a:r>
              <a:rPr lang="en-US" dirty="0"/>
              <a:t> Administrator</a:t>
            </a:r>
            <a:endParaRPr dirty="0"/>
          </a:p>
        </p:txBody>
      </p:sp>
      <p:sp>
        <p:nvSpPr>
          <p:cNvPr id="134" name="Google Shape;134;p21"/>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Sharding and Shard Keys</a:t>
            </a:r>
            <a:endParaRPr/>
          </a:p>
        </p:txBody>
      </p:sp>
      <p:sp>
        <p:nvSpPr>
          <p:cNvPr id="2" name="Text Placeholder 1">
            <a:extLst>
              <a:ext uri="{FF2B5EF4-FFF2-40B4-BE49-F238E27FC236}">
                <a16:creationId xmlns:a16="http://schemas.microsoft.com/office/drawing/2014/main" id="{41211E1D-9020-B76B-9042-C94F74F221DA}"/>
              </a:ext>
            </a:extLst>
          </p:cNvPr>
          <p:cNvSpPr>
            <a:spLocks noGrp="1"/>
          </p:cNvSpPr>
          <p:nvPr>
            <p:ph type="body" sz="quarter" idx="10"/>
          </p:nvPr>
        </p:nvSpPr>
        <p:spPr>
          <a:ln w="28575" cap="rnd">
            <a:solidFill>
              <a:schemeClr val="tx1">
                <a:lumMod val="50000"/>
                <a:lumOff val="50000"/>
              </a:schemeClr>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solidFill>
                  <a:schemeClr val="tx1">
                    <a:lumMod val="50000"/>
                    <a:lumOff val="50000"/>
                  </a:schemeClr>
                </a:solidFill>
              </a:rPr>
              <a:t>What is </a:t>
            </a:r>
            <a:r>
              <a:rPr lang="en-US" dirty="0" err="1">
                <a:solidFill>
                  <a:schemeClr val="tx1">
                    <a:lumMod val="50000"/>
                    <a:lumOff val="50000"/>
                  </a:schemeClr>
                </a:solidFill>
              </a:rPr>
              <a:t>Sharding</a:t>
            </a:r>
            <a:r>
              <a:rPr lang="en-US" dirty="0">
                <a:solidFill>
                  <a:schemeClr val="tx1">
                    <a:lumMod val="50000"/>
                    <a:lumOff val="50000"/>
                  </a:schemeClr>
                </a:solidFill>
              </a:rPr>
              <a:t>?</a:t>
            </a:r>
          </a:p>
        </p:txBody>
      </p:sp>
      <p:sp>
        <p:nvSpPr>
          <p:cNvPr id="3" name="Text Placeholder 2">
            <a:extLst>
              <a:ext uri="{FF2B5EF4-FFF2-40B4-BE49-F238E27FC236}">
                <a16:creationId xmlns:a16="http://schemas.microsoft.com/office/drawing/2014/main" id="{C2EBAAC0-4213-CB34-5034-A870F83BAC26}"/>
              </a:ext>
            </a:extLst>
          </p:cNvPr>
          <p:cNvSpPr>
            <a:spLocks noGrp="1"/>
          </p:cNvSpPr>
          <p:nvPr>
            <p:ph type="body" sz="quarter" idx="11"/>
          </p:nvPr>
        </p:nvSpPr>
        <p:spPr>
          <a:ln w="28575" cap="rnd">
            <a:solidFill>
              <a:schemeClr val="accent1"/>
            </a:solidFill>
            <a:extLst>
              <a:ext uri="{C807C97D-BFC1-408E-A445-0C87EB9F89A2}">
                <ask:lineSketchStyleProps xmlns:ask="http://schemas.microsoft.com/office/drawing/2018/sketchyshapes" sd="981765707">
                  <a:custGeom>
                    <a:avLst/>
                    <a:gdLst>
                      <a:gd name="connsiteX0" fmla="*/ 0 w 7169150"/>
                      <a:gd name="connsiteY0" fmla="*/ 0 h 742950"/>
                      <a:gd name="connsiteX1" fmla="*/ 7169150 w 7169150"/>
                      <a:gd name="connsiteY1" fmla="*/ 0 h 742950"/>
                      <a:gd name="connsiteX2" fmla="*/ 7169150 w 7169150"/>
                      <a:gd name="connsiteY2" fmla="*/ 742950 h 742950"/>
                      <a:gd name="connsiteX3" fmla="*/ 0 w 7169150"/>
                      <a:gd name="connsiteY3" fmla="*/ 742950 h 742950"/>
                      <a:gd name="connsiteX4" fmla="*/ 0 w 7169150"/>
                      <a:gd name="connsiteY4" fmla="*/ 0 h 742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69150" h="742950" fill="none" extrusionOk="0">
                        <a:moveTo>
                          <a:pt x="0" y="0"/>
                        </a:moveTo>
                        <a:cubicBezTo>
                          <a:pt x="3415271" y="-33775"/>
                          <a:pt x="4426546" y="138873"/>
                          <a:pt x="7169150" y="0"/>
                        </a:cubicBezTo>
                        <a:cubicBezTo>
                          <a:pt x="7184394" y="338681"/>
                          <a:pt x="7133596" y="617183"/>
                          <a:pt x="7169150" y="742950"/>
                        </a:cubicBezTo>
                        <a:cubicBezTo>
                          <a:pt x="3998465" y="605620"/>
                          <a:pt x="1438993" y="605094"/>
                          <a:pt x="0" y="742950"/>
                        </a:cubicBezTo>
                        <a:cubicBezTo>
                          <a:pt x="-22918" y="665136"/>
                          <a:pt x="38634" y="94398"/>
                          <a:pt x="0" y="0"/>
                        </a:cubicBezTo>
                        <a:close/>
                      </a:path>
                      <a:path w="7169150" h="742950" stroke="0" extrusionOk="0">
                        <a:moveTo>
                          <a:pt x="0" y="0"/>
                        </a:moveTo>
                        <a:cubicBezTo>
                          <a:pt x="1550626" y="-101487"/>
                          <a:pt x="3602223" y="-162162"/>
                          <a:pt x="7169150" y="0"/>
                        </a:cubicBezTo>
                        <a:cubicBezTo>
                          <a:pt x="7200487" y="198636"/>
                          <a:pt x="7225626" y="510178"/>
                          <a:pt x="7169150" y="742950"/>
                        </a:cubicBezTo>
                        <a:cubicBezTo>
                          <a:pt x="6335912" y="793015"/>
                          <a:pt x="1309439" y="584501"/>
                          <a:pt x="0" y="742950"/>
                        </a:cubicBezTo>
                        <a:cubicBezTo>
                          <a:pt x="53499" y="519990"/>
                          <a:pt x="54615" y="326700"/>
                          <a:pt x="0" y="0"/>
                        </a:cubicBezTo>
                        <a:close/>
                      </a:path>
                    </a:pathLst>
                  </a:custGeom>
                  <ask:type>
                    <ask:lineSketchNone/>
                  </ask:type>
                </ask:lineSketchStyleProps>
              </a:ext>
            </a:extLst>
          </a:ln>
          <a:effectLst>
            <a:outerShdw blurRad="50800" dist="38100" dir="5400000" algn="t" rotWithShape="0">
              <a:prstClr val="black">
                <a:alpha val="40000"/>
              </a:prstClr>
            </a:outerShdw>
            <a:softEdge rad="0"/>
          </a:effectLst>
        </p:spPr>
        <p:txBody>
          <a:bodyPr anchor="ctr"/>
          <a:lstStyle/>
          <a:p>
            <a:r>
              <a:rPr lang="en-US" dirty="0"/>
              <a:t>What is a Shard Key?</a:t>
            </a:r>
          </a:p>
        </p:txBody>
      </p:sp>
      <p:sp>
        <p:nvSpPr>
          <p:cNvPr id="4" name="Text Placeholder 3">
            <a:extLst>
              <a:ext uri="{FF2B5EF4-FFF2-40B4-BE49-F238E27FC236}">
                <a16:creationId xmlns:a16="http://schemas.microsoft.com/office/drawing/2014/main" id="{08ADE9EC-519C-ECB3-7445-B5DC6BF58250}"/>
              </a:ext>
            </a:extLst>
          </p:cNvPr>
          <p:cNvSpPr>
            <a:spLocks noGrp="1"/>
          </p:cNvSpPr>
          <p:nvPr>
            <p:ph type="body" sz="quarter" idx="12"/>
          </p:nvPr>
        </p:nvSpPr>
        <p:spPr/>
        <p:txBody>
          <a:bodyPr/>
          <a:lstStyle/>
          <a:p>
            <a:r>
              <a:rPr lang="en-US" dirty="0"/>
              <a:t>Choosing a Shard Key</a:t>
            </a:r>
          </a:p>
        </p:txBody>
      </p:sp>
    </p:spTree>
    <p:extLst>
      <p:ext uri="{BB962C8B-B14F-4D97-AF65-F5344CB8AC3E}">
        <p14:creationId xmlns:p14="http://schemas.microsoft.com/office/powerpoint/2010/main" val="359034413"/>
      </p:ext>
    </p:extLst>
  </p:cSld>
  <p:clrMapOvr>
    <a:masterClrMapping/>
  </p:clrMapOvr>
  <mc:AlternateContent xmlns:mc="http://schemas.openxmlformats.org/markup-compatibility/2006">
    <mc:Choice xmlns:p14="http://schemas.microsoft.com/office/powerpoint/2010/main" Requires="p14">
      <p:transition spd="slow" p14:dur="2000" advTm="1293"/>
    </mc:Choice>
    <mc:Fallback>
      <p:transition spd="slow" advTm="129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25"/>
          <p:cNvSpPr txBox="1">
            <a:spLocks noGrp="1"/>
          </p:cNvSpPr>
          <p:nvPr>
            <p:ph type="subTitle" idx="1"/>
          </p:nvPr>
        </p:nvSpPr>
        <p:spPr>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dirty="0">
                <a:latin typeface="Roboto" panose="02000000000000000000" pitchFamily="2" charset="0"/>
                <a:ea typeface="Roboto" panose="02000000000000000000" pitchFamily="2" charset="0"/>
                <a:cs typeface="Roboto" panose="02000000000000000000" pitchFamily="2" charset="0"/>
              </a:rPr>
              <a:t>What is a Shard Key?</a:t>
            </a:r>
            <a:endParaRPr dirty="0">
              <a:latin typeface="Roboto" panose="02000000000000000000" pitchFamily="2" charset="0"/>
              <a:ea typeface="Roboto" panose="02000000000000000000" pitchFamily="2" charset="0"/>
              <a:cs typeface="Roboto" panose="02000000000000000000" pitchFamily="2" charset="0"/>
            </a:endParaRPr>
          </a:p>
        </p:txBody>
      </p:sp>
      <p:sp>
        <p:nvSpPr>
          <p:cNvPr id="274" name="Google Shape;274;p25"/>
          <p:cNvSpPr txBox="1">
            <a:spLocks noGrp="1"/>
          </p:cNvSpPr>
          <p:nvPr>
            <p:ph type="title"/>
          </p:nvPr>
        </p:nvSpPr>
        <p:spPr>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Roboto" panose="02000000000000000000" pitchFamily="2" charset="0"/>
                <a:ea typeface="Roboto" panose="02000000000000000000" pitchFamily="2" charset="0"/>
                <a:cs typeface="Roboto" panose="02000000000000000000" pitchFamily="2" charset="0"/>
              </a:rPr>
              <a:t>Low Skew</a:t>
            </a:r>
            <a:endParaRPr dirty="0">
              <a:latin typeface="Roboto" panose="02000000000000000000" pitchFamily="2" charset="0"/>
              <a:ea typeface="Roboto" panose="02000000000000000000" pitchFamily="2" charset="0"/>
              <a:cs typeface="Roboto" panose="02000000000000000000" pitchFamily="2" charset="0"/>
            </a:endParaRPr>
          </a:p>
        </p:txBody>
      </p:sp>
      <p:graphicFrame>
        <p:nvGraphicFramePr>
          <p:cNvPr id="275" name="Google Shape;275;p25"/>
          <p:cNvGraphicFramePr/>
          <p:nvPr/>
        </p:nvGraphicFramePr>
        <p:xfrm>
          <a:off x="4511427" y="543990"/>
          <a:ext cx="3276275" cy="4404530"/>
        </p:xfrm>
        <a:graphic>
          <a:graphicData uri="http://schemas.openxmlformats.org/drawingml/2006/table">
            <a:tbl>
              <a:tblPr firstRow="1">
                <a:noFill/>
                <a:tableStyleId>{813141CA-C339-45CF-8CDA-359FC5597486}</a:tableStyleId>
              </a:tblPr>
              <a:tblGrid>
                <a:gridCol w="702000">
                  <a:extLst>
                    <a:ext uri="{9D8B030D-6E8A-4147-A177-3AD203B41FA5}">
                      <a16:colId xmlns:a16="http://schemas.microsoft.com/office/drawing/2014/main" val="20000"/>
                    </a:ext>
                  </a:extLst>
                </a:gridCol>
                <a:gridCol w="973450">
                  <a:extLst>
                    <a:ext uri="{9D8B030D-6E8A-4147-A177-3AD203B41FA5}">
                      <a16:colId xmlns:a16="http://schemas.microsoft.com/office/drawing/2014/main" val="20001"/>
                    </a:ext>
                  </a:extLst>
                </a:gridCol>
                <a:gridCol w="881375">
                  <a:extLst>
                    <a:ext uri="{9D8B030D-6E8A-4147-A177-3AD203B41FA5}">
                      <a16:colId xmlns:a16="http://schemas.microsoft.com/office/drawing/2014/main" val="20002"/>
                    </a:ext>
                  </a:extLst>
                </a:gridCol>
                <a:gridCol w="719450">
                  <a:extLst>
                    <a:ext uri="{9D8B030D-6E8A-4147-A177-3AD203B41FA5}">
                      <a16:colId xmlns:a16="http://schemas.microsoft.com/office/drawing/2014/main" val="20003"/>
                    </a:ext>
                  </a:extLst>
                </a:gridCol>
              </a:tblGrid>
              <a:tr h="249925">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orderId</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customerId</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orderDate</a:t>
                      </a:r>
                      <a:endParaRPr sz="1100" u="none" strike="noStrike" cap="none">
                        <a:solidFill>
                          <a:srgbClr val="FEFEFE"/>
                        </a:solidFill>
                      </a:endParaRPr>
                    </a:p>
                  </a:txBody>
                  <a:tcPr marL="91450" marR="91450" marT="45725" marB="45725">
                    <a:solidFill>
                      <a:schemeClr val="dk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rgbClr val="FEFEFE"/>
                          </a:solidFill>
                        </a:rPr>
                        <a:t>status</a:t>
                      </a:r>
                      <a:endParaRPr sz="1400" u="none" strike="noStrike" cap="none"/>
                    </a:p>
                  </a:txBody>
                  <a:tcPr marL="91450" marR="91450" marT="45725" marB="45725">
                    <a:solidFill>
                      <a:schemeClr val="dk2"/>
                    </a:solidFill>
                  </a:tcPr>
                </a:tc>
                <a:extLst>
                  <a:ext uri="{0D108BD9-81ED-4DB2-BD59-A6C34878D82A}">
                    <a16:rowId xmlns:a16="http://schemas.microsoft.com/office/drawing/2014/main" val="10000"/>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14</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shipped</a:t>
                      </a:r>
                      <a:endParaRPr sz="1400" u="none" strike="noStrike" cap="none"/>
                    </a:p>
                  </a:txBody>
                  <a:tcPr marL="91450" marR="91450" marT="45725" marB="45725"/>
                </a:tc>
                <a:extLst>
                  <a:ext uri="{0D108BD9-81ED-4DB2-BD59-A6C34878D82A}">
                    <a16:rowId xmlns:a16="http://schemas.microsoft.com/office/drawing/2014/main" val="10001"/>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2"/>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3/3/2020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3"/>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4"/>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4</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5"/>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5</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6</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6"/>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6</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7"/>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7</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8"/>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8</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09"/>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7</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0"/>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10</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1"/>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11</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3/4/2020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2"/>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12</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pending</a:t>
                      </a:r>
                      <a:endParaRPr sz="1400" u="none" strike="noStrike" cap="none"/>
                    </a:p>
                  </a:txBody>
                  <a:tcPr marL="91450" marR="91450" marT="45725" marB="45725"/>
                </a:tc>
                <a:extLst>
                  <a:ext uri="{0D108BD9-81ED-4DB2-BD59-A6C34878D82A}">
                    <a16:rowId xmlns:a16="http://schemas.microsoft.com/office/drawing/2014/main" val="10013"/>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2</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4"/>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14</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9</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shipped</a:t>
                      </a:r>
                      <a:endParaRPr sz="1100" u="none" strike="noStrike" cap="none">
                        <a:solidFill>
                          <a:schemeClr val="dk1"/>
                        </a:solidFill>
                      </a:endParaRPr>
                    </a:p>
                  </a:txBody>
                  <a:tcPr marL="91450" marR="91450" marT="45725" marB="45725"/>
                </a:tc>
                <a:extLst>
                  <a:ext uri="{0D108BD9-81ED-4DB2-BD59-A6C34878D82A}">
                    <a16:rowId xmlns:a16="http://schemas.microsoft.com/office/drawing/2014/main" val="10015"/>
                  </a:ext>
                </a:extLst>
              </a:tr>
              <a:tr h="2499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15</a:t>
                      </a:r>
                      <a:endParaRPr sz="14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13</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3/5/2020</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shipped</a:t>
                      </a:r>
                      <a:endParaRPr sz="1400" u="none" strike="noStrike" cap="none"/>
                    </a:p>
                  </a:txBody>
                  <a:tcPr marL="91450" marR="91450" marT="45725" marB="45725"/>
                </a:tc>
                <a:extLst>
                  <a:ext uri="{0D108BD9-81ED-4DB2-BD59-A6C34878D82A}">
                    <a16:rowId xmlns:a16="http://schemas.microsoft.com/office/drawing/2014/main" val="10016"/>
                  </a:ext>
                </a:extLst>
              </a:tr>
            </a:tbl>
          </a:graphicData>
        </a:graphic>
      </p:graphicFrame>
      <p:sp>
        <p:nvSpPr>
          <p:cNvPr id="276" name="Google Shape;276;p25"/>
          <p:cNvSpPr/>
          <p:nvPr/>
        </p:nvSpPr>
        <p:spPr>
          <a:xfrm>
            <a:off x="1190625"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77" name="Google Shape;277;p25"/>
          <p:cNvSpPr/>
          <p:nvPr/>
        </p:nvSpPr>
        <p:spPr>
          <a:xfrm>
            <a:off x="1547254"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78" name="Google Shape;278;p25"/>
          <p:cNvSpPr/>
          <p:nvPr/>
        </p:nvSpPr>
        <p:spPr>
          <a:xfrm>
            <a:off x="1903883"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79" name="Google Shape;279;p25"/>
          <p:cNvSpPr/>
          <p:nvPr/>
        </p:nvSpPr>
        <p:spPr>
          <a:xfrm>
            <a:off x="2260512"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0" name="Google Shape;280;p25"/>
          <p:cNvSpPr/>
          <p:nvPr/>
        </p:nvSpPr>
        <p:spPr>
          <a:xfrm>
            <a:off x="2617141" y="13640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1" name="Google Shape;281;p25"/>
          <p:cNvSpPr/>
          <p:nvPr/>
        </p:nvSpPr>
        <p:spPr>
          <a:xfrm>
            <a:off x="297377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2" name="Google Shape;282;p25"/>
          <p:cNvSpPr/>
          <p:nvPr/>
        </p:nvSpPr>
        <p:spPr>
          <a:xfrm>
            <a:off x="3330399" y="13742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3" name="Google Shape;283;p25"/>
          <p:cNvSpPr/>
          <p:nvPr/>
        </p:nvSpPr>
        <p:spPr>
          <a:xfrm>
            <a:off x="3687030" y="13723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4" name="Google Shape;284;p25"/>
          <p:cNvSpPr/>
          <p:nvPr/>
        </p:nvSpPr>
        <p:spPr>
          <a:xfrm>
            <a:off x="1190625"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5" name="Google Shape;285;p25"/>
          <p:cNvSpPr/>
          <p:nvPr/>
        </p:nvSpPr>
        <p:spPr>
          <a:xfrm>
            <a:off x="1547254"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6" name="Google Shape;286;p25"/>
          <p:cNvSpPr/>
          <p:nvPr/>
        </p:nvSpPr>
        <p:spPr>
          <a:xfrm>
            <a:off x="1903883"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7" name="Google Shape;287;p25"/>
          <p:cNvSpPr/>
          <p:nvPr/>
        </p:nvSpPr>
        <p:spPr>
          <a:xfrm>
            <a:off x="2260512"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8" name="Google Shape;288;p25"/>
          <p:cNvSpPr/>
          <p:nvPr/>
        </p:nvSpPr>
        <p:spPr>
          <a:xfrm>
            <a:off x="2617141" y="3167495"/>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89" name="Google Shape;289;p25"/>
          <p:cNvSpPr/>
          <p:nvPr/>
        </p:nvSpPr>
        <p:spPr>
          <a:xfrm>
            <a:off x="297377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0" name="Google Shape;290;p25"/>
          <p:cNvSpPr/>
          <p:nvPr/>
        </p:nvSpPr>
        <p:spPr>
          <a:xfrm>
            <a:off x="3330399" y="3177609"/>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1" name="Google Shape;291;p25"/>
          <p:cNvSpPr/>
          <p:nvPr/>
        </p:nvSpPr>
        <p:spPr>
          <a:xfrm>
            <a:off x="3687030" y="3175727"/>
            <a:ext cx="228600" cy="1333500"/>
          </a:xfrm>
          <a:prstGeom prst="rect">
            <a:avLst/>
          </a:prstGeom>
          <a:noFill/>
          <a:ln w="3175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2" name="Google Shape;292;p25"/>
          <p:cNvSpPr txBox="1"/>
          <p:nvPr/>
        </p:nvSpPr>
        <p:spPr>
          <a:xfrm>
            <a:off x="1169132" y="2679609"/>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0</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3" name="Google Shape;293;p25"/>
          <p:cNvSpPr txBox="1"/>
          <p:nvPr/>
        </p:nvSpPr>
        <p:spPr>
          <a:xfrm>
            <a:off x="1497494"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4" name="Google Shape;294;p25"/>
          <p:cNvSpPr txBox="1"/>
          <p:nvPr/>
        </p:nvSpPr>
        <p:spPr>
          <a:xfrm>
            <a:off x="2239019" y="267641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3</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5" name="Google Shape;295;p25"/>
          <p:cNvSpPr txBox="1"/>
          <p:nvPr/>
        </p:nvSpPr>
        <p:spPr>
          <a:xfrm>
            <a:off x="1879759" y="2678241"/>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2</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6" name="Google Shape;296;p25"/>
          <p:cNvSpPr txBox="1"/>
          <p:nvPr/>
        </p:nvSpPr>
        <p:spPr>
          <a:xfrm>
            <a:off x="2590475"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4</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7" name="Google Shape;297;p25"/>
          <p:cNvSpPr txBox="1"/>
          <p:nvPr/>
        </p:nvSpPr>
        <p:spPr>
          <a:xfrm>
            <a:off x="2935452" y="2676412"/>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5</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8" name="Google Shape;298;p25"/>
          <p:cNvSpPr txBox="1"/>
          <p:nvPr/>
        </p:nvSpPr>
        <p:spPr>
          <a:xfrm>
            <a:off x="3661854" y="2683518"/>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7</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299" name="Google Shape;299;p25"/>
          <p:cNvSpPr txBox="1"/>
          <p:nvPr/>
        </p:nvSpPr>
        <p:spPr>
          <a:xfrm>
            <a:off x="3312807" y="2683517"/>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6</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0" name="Google Shape;300;p25"/>
          <p:cNvSpPr txBox="1"/>
          <p:nvPr/>
        </p:nvSpPr>
        <p:spPr>
          <a:xfrm>
            <a:off x="1508209" y="4476995"/>
            <a:ext cx="2622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9</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1" name="Google Shape;301;p25"/>
          <p:cNvSpPr txBox="1"/>
          <p:nvPr/>
        </p:nvSpPr>
        <p:spPr>
          <a:xfrm>
            <a:off x="1165088" y="4494870"/>
            <a:ext cx="228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8</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2" name="Google Shape;302;p25"/>
          <p:cNvSpPr txBox="1"/>
          <p:nvPr/>
        </p:nvSpPr>
        <p:spPr>
          <a:xfrm>
            <a:off x="1810959" y="449021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10</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3" name="Google Shape;303;p25"/>
          <p:cNvSpPr txBox="1"/>
          <p:nvPr/>
        </p:nvSpPr>
        <p:spPr>
          <a:xfrm>
            <a:off x="2188049" y="4490219"/>
            <a:ext cx="4263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11</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4" name="Google Shape;304;p25"/>
          <p:cNvSpPr txBox="1"/>
          <p:nvPr/>
        </p:nvSpPr>
        <p:spPr>
          <a:xfrm>
            <a:off x="2884441" y="4488489"/>
            <a:ext cx="3834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13</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5" name="Google Shape;305;p25"/>
          <p:cNvSpPr txBox="1"/>
          <p:nvPr/>
        </p:nvSpPr>
        <p:spPr>
          <a:xfrm>
            <a:off x="2525159" y="448848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12</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6" name="Google Shape;306;p25"/>
          <p:cNvSpPr txBox="1"/>
          <p:nvPr/>
        </p:nvSpPr>
        <p:spPr>
          <a:xfrm>
            <a:off x="3243543" y="4483449"/>
            <a:ext cx="387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14</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07" name="Google Shape;307;p25"/>
          <p:cNvSpPr txBox="1"/>
          <p:nvPr/>
        </p:nvSpPr>
        <p:spPr>
          <a:xfrm>
            <a:off x="3604104" y="4476995"/>
            <a:ext cx="4077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rPr>
              <a:t>15</a:t>
            </a:r>
            <a:endParaRPr sz="1400" b="0" i="0" u="none" strike="noStrike" cap="none">
              <a:solidFill>
                <a:srgbClr val="000000"/>
              </a:solidFill>
              <a:latin typeface="Roboto" panose="02000000000000000000" pitchFamily="2" charset="0"/>
              <a:ea typeface="Roboto" panose="02000000000000000000" pitchFamily="2" charset="0"/>
              <a:cs typeface="Roboto" panose="02000000000000000000" pitchFamily="2" charset="0"/>
              <a:sym typeface="Arial"/>
            </a:endParaRPr>
          </a:p>
        </p:txBody>
      </p:sp>
      <p:cxnSp>
        <p:nvCxnSpPr>
          <p:cNvPr id="308" name="Google Shape;308;p25"/>
          <p:cNvCxnSpPr>
            <a:stCxn id="309" idx="1"/>
            <a:endCxn id="276" idx="0"/>
          </p:cNvCxnSpPr>
          <p:nvPr/>
        </p:nvCxnSpPr>
        <p:spPr>
          <a:xfrm flipH="1">
            <a:off x="1304908" y="926695"/>
            <a:ext cx="3359400" cy="437400"/>
          </a:xfrm>
          <a:prstGeom prst="curvedConnector2">
            <a:avLst/>
          </a:prstGeom>
          <a:noFill/>
          <a:ln w="38100" cap="flat" cmpd="sng">
            <a:solidFill>
              <a:srgbClr val="A800FF"/>
            </a:solidFill>
            <a:prstDash val="solid"/>
            <a:round/>
            <a:headEnd type="none" w="sm" len="sm"/>
            <a:tailEnd type="triangle" w="med" len="med"/>
          </a:ln>
        </p:spPr>
      </p:cxnSp>
      <p:cxnSp>
        <p:nvCxnSpPr>
          <p:cNvPr id="310" name="Google Shape;310;p25"/>
          <p:cNvCxnSpPr>
            <a:stCxn id="311" idx="1"/>
            <a:endCxn id="277" idx="0"/>
          </p:cNvCxnSpPr>
          <p:nvPr/>
        </p:nvCxnSpPr>
        <p:spPr>
          <a:xfrm flipH="1">
            <a:off x="1661608" y="1185905"/>
            <a:ext cx="3002700" cy="178200"/>
          </a:xfrm>
          <a:prstGeom prst="curvedConnector2">
            <a:avLst/>
          </a:prstGeom>
          <a:noFill/>
          <a:ln w="38100" cap="flat" cmpd="sng">
            <a:solidFill>
              <a:srgbClr val="A800FF"/>
            </a:solidFill>
            <a:prstDash val="solid"/>
            <a:round/>
            <a:headEnd type="none" w="sm" len="sm"/>
            <a:tailEnd type="triangle" w="med" len="med"/>
          </a:ln>
        </p:spPr>
      </p:cxnSp>
      <p:cxnSp>
        <p:nvCxnSpPr>
          <p:cNvPr id="312" name="Google Shape;312;p25"/>
          <p:cNvCxnSpPr>
            <a:stCxn id="313" idx="1"/>
            <a:endCxn id="278" idx="0"/>
          </p:cNvCxnSpPr>
          <p:nvPr/>
        </p:nvCxnSpPr>
        <p:spPr>
          <a:xfrm rot="10800000">
            <a:off x="2018308" y="1372215"/>
            <a:ext cx="2646000" cy="72900"/>
          </a:xfrm>
          <a:prstGeom prst="curvedConnector4">
            <a:avLst>
              <a:gd name="adj1" fmla="val 22284"/>
              <a:gd name="adj2" fmla="val 413427"/>
            </a:avLst>
          </a:prstGeom>
          <a:noFill/>
          <a:ln w="38100" cap="flat" cmpd="sng">
            <a:solidFill>
              <a:srgbClr val="A800FF"/>
            </a:solidFill>
            <a:prstDash val="solid"/>
            <a:round/>
            <a:headEnd type="none" w="sm" len="sm"/>
            <a:tailEnd type="triangle" w="med" len="med"/>
          </a:ln>
        </p:spPr>
      </p:cxnSp>
      <p:cxnSp>
        <p:nvCxnSpPr>
          <p:cNvPr id="314" name="Google Shape;314;p25"/>
          <p:cNvCxnSpPr>
            <a:stCxn id="315" idx="1"/>
            <a:endCxn id="279" idx="0"/>
          </p:cNvCxnSpPr>
          <p:nvPr/>
        </p:nvCxnSpPr>
        <p:spPr>
          <a:xfrm rot="10800000">
            <a:off x="2374708" y="1364125"/>
            <a:ext cx="2289600" cy="340200"/>
          </a:xfrm>
          <a:prstGeom prst="curvedConnector4">
            <a:avLst>
              <a:gd name="adj1" fmla="val 21709"/>
              <a:gd name="adj2" fmla="val 167205"/>
            </a:avLst>
          </a:prstGeom>
          <a:noFill/>
          <a:ln w="38100" cap="flat" cmpd="sng">
            <a:solidFill>
              <a:srgbClr val="A800FF"/>
            </a:solidFill>
            <a:prstDash val="solid"/>
            <a:round/>
            <a:headEnd type="none" w="sm" len="sm"/>
            <a:tailEnd type="triangle" w="med" len="med"/>
          </a:ln>
        </p:spPr>
      </p:cxnSp>
      <p:cxnSp>
        <p:nvCxnSpPr>
          <p:cNvPr id="316" name="Google Shape;316;p25"/>
          <p:cNvCxnSpPr>
            <a:stCxn id="317" idx="1"/>
            <a:endCxn id="280" idx="0"/>
          </p:cNvCxnSpPr>
          <p:nvPr/>
        </p:nvCxnSpPr>
        <p:spPr>
          <a:xfrm rot="10800000">
            <a:off x="2731408" y="1364135"/>
            <a:ext cx="1932900" cy="599400"/>
          </a:xfrm>
          <a:prstGeom prst="curvedConnector4">
            <a:avLst>
              <a:gd name="adj1" fmla="val 24046"/>
              <a:gd name="adj2" fmla="val 138145"/>
            </a:avLst>
          </a:prstGeom>
          <a:noFill/>
          <a:ln w="38100" cap="flat" cmpd="sng">
            <a:solidFill>
              <a:srgbClr val="A800FF"/>
            </a:solidFill>
            <a:prstDash val="solid"/>
            <a:round/>
            <a:headEnd type="none" w="sm" len="sm"/>
            <a:tailEnd type="triangle" w="med" len="med"/>
          </a:ln>
        </p:spPr>
      </p:cxnSp>
      <p:cxnSp>
        <p:nvCxnSpPr>
          <p:cNvPr id="318" name="Google Shape;318;p25"/>
          <p:cNvCxnSpPr>
            <a:stCxn id="319" idx="1"/>
            <a:endCxn id="281" idx="0"/>
          </p:cNvCxnSpPr>
          <p:nvPr/>
        </p:nvCxnSpPr>
        <p:spPr>
          <a:xfrm rot="10800000">
            <a:off x="3088108" y="1372245"/>
            <a:ext cx="1576200" cy="850500"/>
          </a:xfrm>
          <a:prstGeom prst="curvedConnector4">
            <a:avLst>
              <a:gd name="adj1" fmla="val 28246"/>
              <a:gd name="adj2" fmla="val 126869"/>
            </a:avLst>
          </a:prstGeom>
          <a:noFill/>
          <a:ln w="38100" cap="flat" cmpd="sng">
            <a:solidFill>
              <a:srgbClr val="A800FF"/>
            </a:solidFill>
            <a:prstDash val="solid"/>
            <a:round/>
            <a:headEnd type="none" w="sm" len="sm"/>
            <a:tailEnd type="triangle" w="med" len="med"/>
          </a:ln>
        </p:spPr>
      </p:cxnSp>
      <p:cxnSp>
        <p:nvCxnSpPr>
          <p:cNvPr id="320" name="Google Shape;320;p25"/>
          <p:cNvCxnSpPr>
            <a:stCxn id="321" idx="1"/>
            <a:endCxn id="282" idx="0"/>
          </p:cNvCxnSpPr>
          <p:nvPr/>
        </p:nvCxnSpPr>
        <p:spPr>
          <a:xfrm rot="10800000">
            <a:off x="3444808" y="1374355"/>
            <a:ext cx="1219500" cy="1107600"/>
          </a:xfrm>
          <a:prstGeom prst="curvedConnector4">
            <a:avLst>
              <a:gd name="adj1" fmla="val 35685"/>
              <a:gd name="adj2" fmla="val 120652"/>
            </a:avLst>
          </a:prstGeom>
          <a:noFill/>
          <a:ln w="38100" cap="flat" cmpd="sng">
            <a:solidFill>
              <a:srgbClr val="A800FF"/>
            </a:solidFill>
            <a:prstDash val="solid"/>
            <a:round/>
            <a:headEnd type="none" w="sm" len="sm"/>
            <a:tailEnd type="triangle" w="med" len="med"/>
          </a:ln>
        </p:spPr>
      </p:cxnSp>
      <p:cxnSp>
        <p:nvCxnSpPr>
          <p:cNvPr id="322" name="Google Shape;322;p25"/>
          <p:cNvCxnSpPr>
            <a:stCxn id="323" idx="1"/>
            <a:endCxn id="283" idx="0"/>
          </p:cNvCxnSpPr>
          <p:nvPr/>
        </p:nvCxnSpPr>
        <p:spPr>
          <a:xfrm rot="10800000">
            <a:off x="3801208" y="1372265"/>
            <a:ext cx="863100" cy="1368900"/>
          </a:xfrm>
          <a:prstGeom prst="curvedConnector4">
            <a:avLst>
              <a:gd name="adj1" fmla="val 48890"/>
              <a:gd name="adj2" fmla="val 116695"/>
            </a:avLst>
          </a:prstGeom>
          <a:noFill/>
          <a:ln w="38100" cap="flat" cmpd="sng">
            <a:solidFill>
              <a:srgbClr val="A800FF"/>
            </a:solidFill>
            <a:prstDash val="solid"/>
            <a:round/>
            <a:headEnd type="none" w="sm" len="sm"/>
            <a:tailEnd type="triangle" w="med" len="med"/>
          </a:ln>
        </p:spPr>
      </p:cxnSp>
      <p:sp>
        <p:nvSpPr>
          <p:cNvPr id="309" name="Google Shape;309;p25"/>
          <p:cNvSpPr/>
          <p:nvPr/>
        </p:nvSpPr>
        <p:spPr>
          <a:xfrm>
            <a:off x="4664308"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11" name="Google Shape;311;p25"/>
          <p:cNvSpPr/>
          <p:nvPr/>
        </p:nvSpPr>
        <p:spPr>
          <a:xfrm>
            <a:off x="4664308" y="11136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13" name="Google Shape;313;p25"/>
          <p:cNvSpPr/>
          <p:nvPr/>
        </p:nvSpPr>
        <p:spPr>
          <a:xfrm>
            <a:off x="4664308" y="13728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15" name="Google Shape;315;p25"/>
          <p:cNvSpPr/>
          <p:nvPr/>
        </p:nvSpPr>
        <p:spPr>
          <a:xfrm>
            <a:off x="4664308" y="16320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17" name="Google Shape;317;p25"/>
          <p:cNvSpPr/>
          <p:nvPr/>
        </p:nvSpPr>
        <p:spPr>
          <a:xfrm>
            <a:off x="4664308" y="18912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19" name="Google Shape;319;p25"/>
          <p:cNvSpPr/>
          <p:nvPr/>
        </p:nvSpPr>
        <p:spPr>
          <a:xfrm>
            <a:off x="4664308" y="21504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1" name="Google Shape;321;p25"/>
          <p:cNvSpPr/>
          <p:nvPr/>
        </p:nvSpPr>
        <p:spPr>
          <a:xfrm>
            <a:off x="4664308" y="240965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3" name="Google Shape;323;p25"/>
          <p:cNvSpPr/>
          <p:nvPr/>
        </p:nvSpPr>
        <p:spPr>
          <a:xfrm>
            <a:off x="4664308" y="266886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4" name="Google Shape;324;p25"/>
          <p:cNvSpPr/>
          <p:nvPr/>
        </p:nvSpPr>
        <p:spPr>
          <a:xfrm>
            <a:off x="4664308" y="292807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5" name="Google Shape;325;p25"/>
          <p:cNvSpPr/>
          <p:nvPr/>
        </p:nvSpPr>
        <p:spPr>
          <a:xfrm>
            <a:off x="4664308" y="318728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6" name="Google Shape;326;p25"/>
          <p:cNvSpPr/>
          <p:nvPr/>
        </p:nvSpPr>
        <p:spPr>
          <a:xfrm>
            <a:off x="4664308" y="34464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7" name="Google Shape;327;p25"/>
          <p:cNvSpPr/>
          <p:nvPr/>
        </p:nvSpPr>
        <p:spPr>
          <a:xfrm>
            <a:off x="4664308" y="370570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8" name="Google Shape;328;p25"/>
          <p:cNvSpPr/>
          <p:nvPr/>
        </p:nvSpPr>
        <p:spPr>
          <a:xfrm>
            <a:off x="4664308" y="396491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29" name="Google Shape;329;p25"/>
          <p:cNvSpPr/>
          <p:nvPr/>
        </p:nvSpPr>
        <p:spPr>
          <a:xfrm>
            <a:off x="4664308" y="422412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30" name="Google Shape;330;p25"/>
          <p:cNvSpPr/>
          <p:nvPr/>
        </p:nvSpPr>
        <p:spPr>
          <a:xfrm>
            <a:off x="4664308" y="448333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31" name="Google Shape;331;p25"/>
          <p:cNvSpPr/>
          <p:nvPr/>
        </p:nvSpPr>
        <p:spPr>
          <a:xfrm>
            <a:off x="4664308" y="474254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32" name="Google Shape;332;p25"/>
          <p:cNvSpPr/>
          <p:nvPr/>
        </p:nvSpPr>
        <p:spPr>
          <a:xfrm>
            <a:off x="4659334" y="854395"/>
            <a:ext cx="45600" cy="144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cxnSp>
        <p:nvCxnSpPr>
          <p:cNvPr id="333" name="Google Shape;333;p25"/>
          <p:cNvCxnSpPr>
            <a:stCxn id="324" idx="1"/>
            <a:endCxn id="284" idx="0"/>
          </p:cNvCxnSpPr>
          <p:nvPr/>
        </p:nvCxnSpPr>
        <p:spPr>
          <a:xfrm flipH="1">
            <a:off x="1304908" y="3000375"/>
            <a:ext cx="3359400" cy="167100"/>
          </a:xfrm>
          <a:prstGeom prst="curvedConnector2">
            <a:avLst/>
          </a:prstGeom>
          <a:noFill/>
          <a:ln w="38100" cap="flat" cmpd="sng">
            <a:solidFill>
              <a:srgbClr val="A800FF"/>
            </a:solidFill>
            <a:prstDash val="solid"/>
            <a:round/>
            <a:headEnd type="none" w="sm" len="sm"/>
            <a:tailEnd type="triangle" w="med" len="med"/>
          </a:ln>
        </p:spPr>
      </p:cxnSp>
      <p:cxnSp>
        <p:nvCxnSpPr>
          <p:cNvPr id="334" name="Google Shape;334;p25"/>
          <p:cNvCxnSpPr>
            <a:stCxn id="325" idx="1"/>
            <a:endCxn id="285" idx="0"/>
          </p:cNvCxnSpPr>
          <p:nvPr/>
        </p:nvCxnSpPr>
        <p:spPr>
          <a:xfrm rot="10800000">
            <a:off x="1661608" y="3167485"/>
            <a:ext cx="3002700" cy="92100"/>
          </a:xfrm>
          <a:prstGeom prst="curvedConnector4">
            <a:avLst>
              <a:gd name="adj1" fmla="val 18914"/>
              <a:gd name="adj2" fmla="val 348197"/>
            </a:avLst>
          </a:prstGeom>
          <a:noFill/>
          <a:ln w="38100" cap="flat" cmpd="sng">
            <a:solidFill>
              <a:srgbClr val="A800FF"/>
            </a:solidFill>
            <a:prstDash val="solid"/>
            <a:round/>
            <a:headEnd type="none" w="sm" len="sm"/>
            <a:tailEnd type="triangle" w="med" len="med"/>
          </a:ln>
        </p:spPr>
      </p:cxnSp>
      <p:cxnSp>
        <p:nvCxnSpPr>
          <p:cNvPr id="335" name="Google Shape;335;p25"/>
          <p:cNvCxnSpPr>
            <a:endCxn id="286" idx="0"/>
          </p:cNvCxnSpPr>
          <p:nvPr/>
        </p:nvCxnSpPr>
        <p:spPr>
          <a:xfrm rot="10800000">
            <a:off x="2018183" y="3175727"/>
            <a:ext cx="2641200" cy="343200"/>
          </a:xfrm>
          <a:prstGeom prst="curvedConnector4">
            <a:avLst>
              <a:gd name="adj1" fmla="val 18024"/>
              <a:gd name="adj2" fmla="val 166608"/>
            </a:avLst>
          </a:prstGeom>
          <a:noFill/>
          <a:ln w="38100" cap="flat" cmpd="sng">
            <a:solidFill>
              <a:srgbClr val="A800FF"/>
            </a:solidFill>
            <a:prstDash val="solid"/>
            <a:round/>
            <a:headEnd type="none" w="sm" len="sm"/>
            <a:tailEnd type="triangle" w="med" len="med"/>
          </a:ln>
        </p:spPr>
      </p:cxnSp>
      <p:cxnSp>
        <p:nvCxnSpPr>
          <p:cNvPr id="336" name="Google Shape;336;p25"/>
          <p:cNvCxnSpPr>
            <a:stCxn id="327" idx="1"/>
            <a:endCxn id="287" idx="0"/>
          </p:cNvCxnSpPr>
          <p:nvPr/>
        </p:nvCxnSpPr>
        <p:spPr>
          <a:xfrm rot="10800000">
            <a:off x="2374708" y="3167505"/>
            <a:ext cx="2289600" cy="610500"/>
          </a:xfrm>
          <a:prstGeom prst="curvedConnector4">
            <a:avLst>
              <a:gd name="adj1" fmla="val 19490"/>
              <a:gd name="adj2" fmla="val 137446"/>
            </a:avLst>
          </a:prstGeom>
          <a:noFill/>
          <a:ln w="38100" cap="flat" cmpd="sng">
            <a:solidFill>
              <a:srgbClr val="A800FF"/>
            </a:solidFill>
            <a:prstDash val="solid"/>
            <a:round/>
            <a:headEnd type="none" w="sm" len="sm"/>
            <a:tailEnd type="triangle" w="med" len="med"/>
          </a:ln>
        </p:spPr>
      </p:cxnSp>
      <p:cxnSp>
        <p:nvCxnSpPr>
          <p:cNvPr id="337" name="Google Shape;337;p25"/>
          <p:cNvCxnSpPr>
            <a:stCxn id="328" idx="1"/>
            <a:endCxn id="288" idx="0"/>
          </p:cNvCxnSpPr>
          <p:nvPr/>
        </p:nvCxnSpPr>
        <p:spPr>
          <a:xfrm rot="10800000">
            <a:off x="2731408" y="3167515"/>
            <a:ext cx="1932900" cy="869700"/>
          </a:xfrm>
          <a:prstGeom prst="curvedConnector4">
            <a:avLst>
              <a:gd name="adj1" fmla="val 22239"/>
              <a:gd name="adj2" fmla="val 126287"/>
            </a:avLst>
          </a:prstGeom>
          <a:noFill/>
          <a:ln w="38100" cap="flat" cmpd="sng">
            <a:solidFill>
              <a:srgbClr val="A800FF"/>
            </a:solidFill>
            <a:prstDash val="solid"/>
            <a:round/>
            <a:headEnd type="none" w="sm" len="sm"/>
            <a:tailEnd type="triangle" w="med" len="med"/>
          </a:ln>
        </p:spPr>
      </p:cxnSp>
      <p:cxnSp>
        <p:nvCxnSpPr>
          <p:cNvPr id="338" name="Google Shape;338;p25"/>
          <p:cNvCxnSpPr>
            <a:stCxn id="329" idx="1"/>
            <a:endCxn id="289" idx="0"/>
          </p:cNvCxnSpPr>
          <p:nvPr/>
        </p:nvCxnSpPr>
        <p:spPr>
          <a:xfrm rot="10800000">
            <a:off x="3088108" y="3175625"/>
            <a:ext cx="1576200" cy="1120800"/>
          </a:xfrm>
          <a:prstGeom prst="curvedConnector4">
            <a:avLst>
              <a:gd name="adj1" fmla="val 26434"/>
              <a:gd name="adj2" fmla="val 120387"/>
            </a:avLst>
          </a:prstGeom>
          <a:noFill/>
          <a:ln w="38100" cap="flat" cmpd="sng">
            <a:solidFill>
              <a:srgbClr val="A800FF"/>
            </a:solidFill>
            <a:prstDash val="solid"/>
            <a:round/>
            <a:headEnd type="none" w="sm" len="sm"/>
            <a:tailEnd type="triangle" w="med" len="med"/>
          </a:ln>
        </p:spPr>
      </p:cxnSp>
      <p:cxnSp>
        <p:nvCxnSpPr>
          <p:cNvPr id="339" name="Google Shape;339;p25"/>
          <p:cNvCxnSpPr>
            <a:stCxn id="330" idx="1"/>
            <a:endCxn id="290" idx="0"/>
          </p:cNvCxnSpPr>
          <p:nvPr/>
        </p:nvCxnSpPr>
        <p:spPr>
          <a:xfrm rot="10800000">
            <a:off x="3444808" y="3177735"/>
            <a:ext cx="1219500" cy="1377900"/>
          </a:xfrm>
          <a:prstGeom prst="curvedConnector4">
            <a:avLst>
              <a:gd name="adj1" fmla="val 33342"/>
              <a:gd name="adj2" fmla="val 116600"/>
            </a:avLst>
          </a:prstGeom>
          <a:noFill/>
          <a:ln w="38100" cap="flat" cmpd="sng">
            <a:solidFill>
              <a:srgbClr val="A800FF"/>
            </a:solidFill>
            <a:prstDash val="solid"/>
            <a:round/>
            <a:headEnd type="none" w="sm" len="sm"/>
            <a:tailEnd type="triangle" w="med" len="med"/>
          </a:ln>
        </p:spPr>
      </p:cxnSp>
      <p:cxnSp>
        <p:nvCxnSpPr>
          <p:cNvPr id="340" name="Google Shape;340;p25"/>
          <p:cNvCxnSpPr>
            <a:stCxn id="331" idx="1"/>
            <a:endCxn id="291" idx="0"/>
          </p:cNvCxnSpPr>
          <p:nvPr/>
        </p:nvCxnSpPr>
        <p:spPr>
          <a:xfrm rot="10800000">
            <a:off x="3801208" y="3175645"/>
            <a:ext cx="863100" cy="1639200"/>
          </a:xfrm>
          <a:prstGeom prst="curvedConnector4">
            <a:avLst>
              <a:gd name="adj1" fmla="val 43372"/>
              <a:gd name="adj2" fmla="val 113941"/>
            </a:avLst>
          </a:prstGeom>
          <a:noFill/>
          <a:ln w="38100" cap="flat" cmpd="sng">
            <a:solidFill>
              <a:srgbClr val="A800FF"/>
            </a:solidFill>
            <a:prstDash val="solid"/>
            <a:round/>
            <a:headEnd type="none" w="sm" len="sm"/>
            <a:tailEnd type="triangle" w="med" len="med"/>
          </a:ln>
        </p:spPr>
      </p:cxnSp>
      <p:sp>
        <p:nvSpPr>
          <p:cNvPr id="341" name="Google Shape;341;p25"/>
          <p:cNvSpPr/>
          <p:nvPr/>
        </p:nvSpPr>
        <p:spPr>
          <a:xfrm>
            <a:off x="1190624"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2" name="Google Shape;342;p25"/>
          <p:cNvSpPr/>
          <p:nvPr/>
        </p:nvSpPr>
        <p:spPr>
          <a:xfrm>
            <a:off x="1548430"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3" name="Google Shape;343;p25"/>
          <p:cNvSpPr/>
          <p:nvPr/>
        </p:nvSpPr>
        <p:spPr>
          <a:xfrm>
            <a:off x="1906236"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4" name="Google Shape;344;p25"/>
          <p:cNvSpPr/>
          <p:nvPr/>
        </p:nvSpPr>
        <p:spPr>
          <a:xfrm>
            <a:off x="2621848"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5" name="Google Shape;345;p25"/>
          <p:cNvSpPr/>
          <p:nvPr/>
        </p:nvSpPr>
        <p:spPr>
          <a:xfrm>
            <a:off x="2264042"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6" name="Google Shape;346;p25"/>
          <p:cNvSpPr/>
          <p:nvPr/>
        </p:nvSpPr>
        <p:spPr>
          <a:xfrm>
            <a:off x="2979654"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7" name="Google Shape;347;p25"/>
          <p:cNvSpPr/>
          <p:nvPr/>
        </p:nvSpPr>
        <p:spPr>
          <a:xfrm>
            <a:off x="3334285" y="2613964"/>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8" name="Google Shape;348;p25"/>
          <p:cNvSpPr/>
          <p:nvPr/>
        </p:nvSpPr>
        <p:spPr>
          <a:xfrm>
            <a:off x="3690931" y="2616670"/>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49" name="Google Shape;349;p25"/>
          <p:cNvSpPr/>
          <p:nvPr/>
        </p:nvSpPr>
        <p:spPr>
          <a:xfrm>
            <a:off x="1187867"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0" name="Google Shape;350;p25"/>
          <p:cNvSpPr/>
          <p:nvPr/>
        </p:nvSpPr>
        <p:spPr>
          <a:xfrm>
            <a:off x="1545673"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1" name="Google Shape;351;p25"/>
          <p:cNvSpPr/>
          <p:nvPr/>
        </p:nvSpPr>
        <p:spPr>
          <a:xfrm>
            <a:off x="1903479"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2" name="Google Shape;352;p25"/>
          <p:cNvSpPr/>
          <p:nvPr/>
        </p:nvSpPr>
        <p:spPr>
          <a:xfrm>
            <a:off x="2619091"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3" name="Google Shape;353;p25"/>
          <p:cNvSpPr/>
          <p:nvPr/>
        </p:nvSpPr>
        <p:spPr>
          <a:xfrm>
            <a:off x="2261285"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4" name="Google Shape;354;p25"/>
          <p:cNvSpPr/>
          <p:nvPr/>
        </p:nvSpPr>
        <p:spPr>
          <a:xfrm>
            <a:off x="2976897"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5" name="Google Shape;355;p25"/>
          <p:cNvSpPr/>
          <p:nvPr/>
        </p:nvSpPr>
        <p:spPr>
          <a:xfrm>
            <a:off x="3331528" y="4416937"/>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6" name="Google Shape;356;p25"/>
          <p:cNvSpPr/>
          <p:nvPr/>
        </p:nvSpPr>
        <p:spPr>
          <a:xfrm>
            <a:off x="3688174" y="4419643"/>
            <a:ext cx="224700" cy="87000"/>
          </a:xfrm>
          <a:prstGeom prst="rect">
            <a:avLst/>
          </a:prstGeom>
          <a:solidFill>
            <a:schemeClr val="accent1"/>
          </a:solidFill>
          <a:ln w="25400" cap="flat" cmpd="sng">
            <a:solidFill>
              <a:srgbClr val="7C00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7" name="Google Shape;357;p25"/>
          <p:cNvSpPr/>
          <p:nvPr/>
        </p:nvSpPr>
        <p:spPr>
          <a:xfrm>
            <a:off x="4511427" y="543990"/>
            <a:ext cx="619500" cy="262500"/>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Roboto" panose="02000000000000000000" pitchFamily="2" charset="0"/>
              <a:ea typeface="Roboto" panose="02000000000000000000" pitchFamily="2" charset="0"/>
              <a:cs typeface="Roboto" panose="02000000000000000000" pitchFamily="2" charset="0"/>
              <a:sym typeface="Arial"/>
            </a:endParaRPr>
          </a:p>
        </p:txBody>
      </p:sp>
      <p:sp>
        <p:nvSpPr>
          <p:cNvPr id="358" name="Google Shape;358;p25"/>
          <p:cNvSpPr txBox="1"/>
          <p:nvPr/>
        </p:nvSpPr>
        <p:spPr>
          <a:xfrm>
            <a:off x="4996825" y="686125"/>
            <a:ext cx="2725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Roboto" panose="02000000000000000000" pitchFamily="2" charset="0"/>
              <a:ea typeface="Roboto" panose="02000000000000000000" pitchFamily="2" charset="0"/>
              <a:cs typeface="Roboto" panose="02000000000000000000" pitchFamily="2" charset="0"/>
              <a:sym typeface="Lato"/>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11406"/>
    </mc:Choice>
    <mc:Fallback>
      <p:transition spd="slow" advTm="114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08"/>
                                        </p:tgtEl>
                                        <p:attrNameLst>
                                          <p:attrName>style.visibility</p:attrName>
                                        </p:attrNameLst>
                                      </p:cBhvr>
                                      <p:to>
                                        <p:strVal val="visible"/>
                                      </p:to>
                                    </p:set>
                                    <p:animEffect transition="in" filter="fade">
                                      <p:cBhvr>
                                        <p:cTn id="11" dur="500"/>
                                        <p:tgtEl>
                                          <p:spTgt spid="308"/>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41"/>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1"/>
                                          </p:stCondLst>
                                        </p:cTn>
                                        <p:tgtEl>
                                          <p:spTgt spid="308"/>
                                        </p:tgtEl>
                                        <p:attrNameLst>
                                          <p:attrName>style.visibility</p:attrName>
                                        </p:attrNameLst>
                                      </p:cBhvr>
                                      <p:to>
                                        <p:strVal val="hidden"/>
                                      </p:to>
                                    </p:set>
                                  </p:childTnLst>
                                </p:cTn>
                              </p:par>
                            </p:childTnLst>
                          </p:cTn>
                        </p:par>
                        <p:par>
                          <p:cTn id="17" fill="hold">
                            <p:stCondLst>
                              <p:cond delay="501"/>
                            </p:stCondLst>
                            <p:childTnLst>
                              <p:par>
                                <p:cTn id="18" presetID="10" presetClass="entr" presetSubtype="0" fill="hold" nodeType="afterEffect">
                                  <p:stCondLst>
                                    <p:cond delay="0"/>
                                  </p:stCondLst>
                                  <p:childTnLst>
                                    <p:set>
                                      <p:cBhvr>
                                        <p:cTn id="19" dur="1" fill="hold">
                                          <p:stCondLst>
                                            <p:cond delay="0"/>
                                          </p:stCondLst>
                                        </p:cTn>
                                        <p:tgtEl>
                                          <p:spTgt spid="310"/>
                                        </p:tgtEl>
                                        <p:attrNameLst>
                                          <p:attrName>style.visibility</p:attrName>
                                        </p:attrNameLst>
                                      </p:cBhvr>
                                      <p:to>
                                        <p:strVal val="visible"/>
                                      </p:to>
                                    </p:set>
                                    <p:animEffect transition="in" filter="fade">
                                      <p:cBhvr>
                                        <p:cTn id="20" dur="500"/>
                                        <p:tgtEl>
                                          <p:spTgt spid="310"/>
                                        </p:tgtEl>
                                      </p:cBhvr>
                                    </p:animEffect>
                                  </p:childTnLst>
                                </p:cTn>
                              </p:par>
                            </p:childTnLst>
                          </p:cTn>
                        </p:par>
                        <p:par>
                          <p:cTn id="21" fill="hold">
                            <p:stCondLst>
                              <p:cond delay="1001"/>
                            </p:stCondLst>
                            <p:childTnLst>
                              <p:par>
                                <p:cTn id="22" presetID="1" presetClass="entr" presetSubtype="0" fill="hold" nodeType="afterEffect">
                                  <p:stCondLst>
                                    <p:cond delay="0"/>
                                  </p:stCondLst>
                                  <p:childTnLst>
                                    <p:set>
                                      <p:cBhvr>
                                        <p:cTn id="23" dur="1" fill="hold">
                                          <p:stCondLst>
                                            <p:cond delay="0"/>
                                          </p:stCondLst>
                                        </p:cTn>
                                        <p:tgtEl>
                                          <p:spTgt spid="342"/>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1"/>
                                          </p:stCondLst>
                                        </p:cTn>
                                        <p:tgtEl>
                                          <p:spTgt spid="310"/>
                                        </p:tgtEl>
                                        <p:attrNameLst>
                                          <p:attrName>style.visibility</p:attrName>
                                        </p:attrNameLst>
                                      </p:cBhvr>
                                      <p:to>
                                        <p:strVal val="hidden"/>
                                      </p:to>
                                    </p:set>
                                  </p:childTnLst>
                                </p:cTn>
                              </p:par>
                            </p:childTnLst>
                          </p:cTn>
                        </p:par>
                        <p:par>
                          <p:cTn id="26" fill="hold">
                            <p:stCondLst>
                              <p:cond delay="1002"/>
                            </p:stCondLst>
                            <p:childTnLst>
                              <p:par>
                                <p:cTn id="27" presetID="10" presetClass="entr" presetSubtype="0" fill="hold" nodeType="afterEffect">
                                  <p:stCondLst>
                                    <p:cond delay="0"/>
                                  </p:stCondLst>
                                  <p:childTnLst>
                                    <p:set>
                                      <p:cBhvr>
                                        <p:cTn id="28" dur="1" fill="hold">
                                          <p:stCondLst>
                                            <p:cond delay="0"/>
                                          </p:stCondLst>
                                        </p:cTn>
                                        <p:tgtEl>
                                          <p:spTgt spid="312"/>
                                        </p:tgtEl>
                                        <p:attrNameLst>
                                          <p:attrName>style.visibility</p:attrName>
                                        </p:attrNameLst>
                                      </p:cBhvr>
                                      <p:to>
                                        <p:strVal val="visible"/>
                                      </p:to>
                                    </p:set>
                                    <p:animEffect transition="in" filter="fade">
                                      <p:cBhvr>
                                        <p:cTn id="29" dur="500"/>
                                        <p:tgtEl>
                                          <p:spTgt spid="312"/>
                                        </p:tgtEl>
                                      </p:cBhvr>
                                    </p:animEffect>
                                  </p:childTnLst>
                                </p:cTn>
                              </p:par>
                            </p:childTnLst>
                          </p:cTn>
                        </p:par>
                        <p:par>
                          <p:cTn id="30" fill="hold">
                            <p:stCondLst>
                              <p:cond delay="1502"/>
                            </p:stCondLst>
                            <p:childTnLst>
                              <p:par>
                                <p:cTn id="31" presetID="1" presetClass="entr" presetSubtype="0" fill="hold" nodeType="afterEffect">
                                  <p:stCondLst>
                                    <p:cond delay="0"/>
                                  </p:stCondLst>
                                  <p:childTnLst>
                                    <p:set>
                                      <p:cBhvr>
                                        <p:cTn id="32" dur="1" fill="hold">
                                          <p:stCondLst>
                                            <p:cond delay="0"/>
                                          </p:stCondLst>
                                        </p:cTn>
                                        <p:tgtEl>
                                          <p:spTgt spid="343"/>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1"/>
                                          </p:stCondLst>
                                        </p:cTn>
                                        <p:tgtEl>
                                          <p:spTgt spid="312"/>
                                        </p:tgtEl>
                                        <p:attrNameLst>
                                          <p:attrName>style.visibility</p:attrName>
                                        </p:attrNameLst>
                                      </p:cBhvr>
                                      <p:to>
                                        <p:strVal val="hidden"/>
                                      </p:to>
                                    </p:set>
                                  </p:childTnLst>
                                </p:cTn>
                              </p:par>
                            </p:childTnLst>
                          </p:cTn>
                        </p:par>
                        <p:par>
                          <p:cTn id="35" fill="hold">
                            <p:stCondLst>
                              <p:cond delay="1503"/>
                            </p:stCondLst>
                            <p:childTnLst>
                              <p:par>
                                <p:cTn id="36" presetID="10" presetClass="entr" presetSubtype="0" fill="hold" nodeType="afterEffect">
                                  <p:stCondLst>
                                    <p:cond delay="0"/>
                                  </p:stCondLst>
                                  <p:childTnLst>
                                    <p:set>
                                      <p:cBhvr>
                                        <p:cTn id="37" dur="1" fill="hold">
                                          <p:stCondLst>
                                            <p:cond delay="0"/>
                                          </p:stCondLst>
                                        </p:cTn>
                                        <p:tgtEl>
                                          <p:spTgt spid="314"/>
                                        </p:tgtEl>
                                        <p:attrNameLst>
                                          <p:attrName>style.visibility</p:attrName>
                                        </p:attrNameLst>
                                      </p:cBhvr>
                                      <p:to>
                                        <p:strVal val="visible"/>
                                      </p:to>
                                    </p:set>
                                    <p:animEffect transition="in" filter="fade">
                                      <p:cBhvr>
                                        <p:cTn id="38" dur="500"/>
                                        <p:tgtEl>
                                          <p:spTgt spid="314"/>
                                        </p:tgtEl>
                                      </p:cBhvr>
                                    </p:animEffect>
                                  </p:childTnLst>
                                </p:cTn>
                              </p:par>
                            </p:childTnLst>
                          </p:cTn>
                        </p:par>
                        <p:par>
                          <p:cTn id="39" fill="hold">
                            <p:stCondLst>
                              <p:cond delay="2003"/>
                            </p:stCondLst>
                            <p:childTnLst>
                              <p:par>
                                <p:cTn id="40" presetID="1" presetClass="entr" presetSubtype="0" fill="hold" nodeType="afterEffect">
                                  <p:stCondLst>
                                    <p:cond delay="0"/>
                                  </p:stCondLst>
                                  <p:childTnLst>
                                    <p:set>
                                      <p:cBhvr>
                                        <p:cTn id="41" dur="1" fill="hold">
                                          <p:stCondLst>
                                            <p:cond delay="0"/>
                                          </p:stCondLst>
                                        </p:cTn>
                                        <p:tgtEl>
                                          <p:spTgt spid="345"/>
                                        </p:tgtEl>
                                        <p:attrNameLst>
                                          <p:attrName>style.visibility</p:attrName>
                                        </p:attrNameLst>
                                      </p:cBhvr>
                                      <p:to>
                                        <p:strVal val="visible"/>
                                      </p:to>
                                    </p:set>
                                  </p:childTnLst>
                                </p:cTn>
                              </p:par>
                              <p:par>
                                <p:cTn id="42" presetID="1" presetClass="exit" presetSubtype="0" fill="hold" nodeType="withEffect">
                                  <p:stCondLst>
                                    <p:cond delay="0"/>
                                  </p:stCondLst>
                                  <p:childTnLst>
                                    <p:set>
                                      <p:cBhvr>
                                        <p:cTn id="43" dur="1" fill="hold">
                                          <p:stCondLst>
                                            <p:cond delay="1"/>
                                          </p:stCondLst>
                                        </p:cTn>
                                        <p:tgtEl>
                                          <p:spTgt spid="314"/>
                                        </p:tgtEl>
                                        <p:attrNameLst>
                                          <p:attrName>style.visibility</p:attrName>
                                        </p:attrNameLst>
                                      </p:cBhvr>
                                      <p:to>
                                        <p:strVal val="hidden"/>
                                      </p:to>
                                    </p:set>
                                  </p:childTnLst>
                                </p:cTn>
                              </p:par>
                            </p:childTnLst>
                          </p:cTn>
                        </p:par>
                        <p:par>
                          <p:cTn id="44" fill="hold">
                            <p:stCondLst>
                              <p:cond delay="2004"/>
                            </p:stCondLst>
                            <p:childTnLst>
                              <p:par>
                                <p:cTn id="45" presetID="10" presetClass="entr" presetSubtype="0" fill="hold" nodeType="afterEffect">
                                  <p:stCondLst>
                                    <p:cond delay="0"/>
                                  </p:stCondLst>
                                  <p:childTnLst>
                                    <p:set>
                                      <p:cBhvr>
                                        <p:cTn id="46" dur="1" fill="hold">
                                          <p:stCondLst>
                                            <p:cond delay="0"/>
                                          </p:stCondLst>
                                        </p:cTn>
                                        <p:tgtEl>
                                          <p:spTgt spid="316"/>
                                        </p:tgtEl>
                                        <p:attrNameLst>
                                          <p:attrName>style.visibility</p:attrName>
                                        </p:attrNameLst>
                                      </p:cBhvr>
                                      <p:to>
                                        <p:strVal val="visible"/>
                                      </p:to>
                                    </p:set>
                                    <p:animEffect transition="in" filter="fade">
                                      <p:cBhvr>
                                        <p:cTn id="47" dur="500"/>
                                        <p:tgtEl>
                                          <p:spTgt spid="316"/>
                                        </p:tgtEl>
                                      </p:cBhvr>
                                    </p:animEffect>
                                  </p:childTnLst>
                                </p:cTn>
                              </p:par>
                            </p:childTnLst>
                          </p:cTn>
                        </p:par>
                        <p:par>
                          <p:cTn id="48" fill="hold">
                            <p:stCondLst>
                              <p:cond delay="2504"/>
                            </p:stCondLst>
                            <p:childTnLst>
                              <p:par>
                                <p:cTn id="49" presetID="1" presetClass="entr" presetSubtype="0" fill="hold" nodeType="afterEffect">
                                  <p:stCondLst>
                                    <p:cond delay="0"/>
                                  </p:stCondLst>
                                  <p:childTnLst>
                                    <p:set>
                                      <p:cBhvr>
                                        <p:cTn id="50" dur="1" fill="hold">
                                          <p:stCondLst>
                                            <p:cond delay="0"/>
                                          </p:stCondLst>
                                        </p:cTn>
                                        <p:tgtEl>
                                          <p:spTgt spid="344"/>
                                        </p:tgtEl>
                                        <p:attrNameLst>
                                          <p:attrName>style.visibility</p:attrName>
                                        </p:attrNameLst>
                                      </p:cBhvr>
                                      <p:to>
                                        <p:strVal val="visible"/>
                                      </p:to>
                                    </p:set>
                                  </p:childTnLst>
                                </p:cTn>
                              </p:par>
                              <p:par>
                                <p:cTn id="51" presetID="1" presetClass="exit" presetSubtype="0" fill="hold" nodeType="withEffect">
                                  <p:stCondLst>
                                    <p:cond delay="0"/>
                                  </p:stCondLst>
                                  <p:childTnLst>
                                    <p:set>
                                      <p:cBhvr>
                                        <p:cTn id="52" dur="1" fill="hold">
                                          <p:stCondLst>
                                            <p:cond delay="1"/>
                                          </p:stCondLst>
                                        </p:cTn>
                                        <p:tgtEl>
                                          <p:spTgt spid="316"/>
                                        </p:tgtEl>
                                        <p:attrNameLst>
                                          <p:attrName>style.visibility</p:attrName>
                                        </p:attrNameLst>
                                      </p:cBhvr>
                                      <p:to>
                                        <p:strVal val="hidden"/>
                                      </p:to>
                                    </p:set>
                                  </p:childTnLst>
                                </p:cTn>
                              </p:par>
                            </p:childTnLst>
                          </p:cTn>
                        </p:par>
                        <p:par>
                          <p:cTn id="53" fill="hold">
                            <p:stCondLst>
                              <p:cond delay="2505"/>
                            </p:stCondLst>
                            <p:childTnLst>
                              <p:par>
                                <p:cTn id="54" presetID="10" presetClass="entr" presetSubtype="0" fill="hold" nodeType="afterEffect">
                                  <p:stCondLst>
                                    <p:cond delay="0"/>
                                  </p:stCondLst>
                                  <p:childTnLst>
                                    <p:set>
                                      <p:cBhvr>
                                        <p:cTn id="55" dur="1" fill="hold">
                                          <p:stCondLst>
                                            <p:cond delay="0"/>
                                          </p:stCondLst>
                                        </p:cTn>
                                        <p:tgtEl>
                                          <p:spTgt spid="318"/>
                                        </p:tgtEl>
                                        <p:attrNameLst>
                                          <p:attrName>style.visibility</p:attrName>
                                        </p:attrNameLst>
                                      </p:cBhvr>
                                      <p:to>
                                        <p:strVal val="visible"/>
                                      </p:to>
                                    </p:set>
                                    <p:animEffect transition="in" filter="fade">
                                      <p:cBhvr>
                                        <p:cTn id="56" dur="500"/>
                                        <p:tgtEl>
                                          <p:spTgt spid="318"/>
                                        </p:tgtEl>
                                      </p:cBhvr>
                                    </p:animEffect>
                                  </p:childTnLst>
                                </p:cTn>
                              </p:par>
                            </p:childTnLst>
                          </p:cTn>
                        </p:par>
                        <p:par>
                          <p:cTn id="57" fill="hold">
                            <p:stCondLst>
                              <p:cond delay="3005"/>
                            </p:stCondLst>
                            <p:childTnLst>
                              <p:par>
                                <p:cTn id="58" presetID="1" presetClass="entr" presetSubtype="0" fill="hold" nodeType="afterEffect">
                                  <p:stCondLst>
                                    <p:cond delay="0"/>
                                  </p:stCondLst>
                                  <p:childTnLst>
                                    <p:set>
                                      <p:cBhvr>
                                        <p:cTn id="59" dur="1" fill="hold">
                                          <p:stCondLst>
                                            <p:cond delay="0"/>
                                          </p:stCondLst>
                                        </p:cTn>
                                        <p:tgtEl>
                                          <p:spTgt spid="346"/>
                                        </p:tgtEl>
                                        <p:attrNameLst>
                                          <p:attrName>style.visibility</p:attrName>
                                        </p:attrNameLst>
                                      </p:cBhvr>
                                      <p:to>
                                        <p:strVal val="visible"/>
                                      </p:to>
                                    </p:set>
                                  </p:childTnLst>
                                </p:cTn>
                              </p:par>
                              <p:par>
                                <p:cTn id="60" presetID="1" presetClass="exit" presetSubtype="0" fill="hold" nodeType="withEffect">
                                  <p:stCondLst>
                                    <p:cond delay="0"/>
                                  </p:stCondLst>
                                  <p:childTnLst>
                                    <p:set>
                                      <p:cBhvr>
                                        <p:cTn id="61" dur="1" fill="hold">
                                          <p:stCondLst>
                                            <p:cond delay="1"/>
                                          </p:stCondLst>
                                        </p:cTn>
                                        <p:tgtEl>
                                          <p:spTgt spid="318"/>
                                        </p:tgtEl>
                                        <p:attrNameLst>
                                          <p:attrName>style.visibility</p:attrName>
                                        </p:attrNameLst>
                                      </p:cBhvr>
                                      <p:to>
                                        <p:strVal val="hidden"/>
                                      </p:to>
                                    </p:set>
                                  </p:childTnLst>
                                </p:cTn>
                              </p:par>
                            </p:childTnLst>
                          </p:cTn>
                        </p:par>
                        <p:par>
                          <p:cTn id="62" fill="hold">
                            <p:stCondLst>
                              <p:cond delay="3006"/>
                            </p:stCondLst>
                            <p:childTnLst>
                              <p:par>
                                <p:cTn id="63" presetID="10" presetClass="entr" presetSubtype="0" fill="hold" nodeType="afterEffect">
                                  <p:stCondLst>
                                    <p:cond delay="0"/>
                                  </p:stCondLst>
                                  <p:childTnLst>
                                    <p:set>
                                      <p:cBhvr>
                                        <p:cTn id="64" dur="1" fill="hold">
                                          <p:stCondLst>
                                            <p:cond delay="0"/>
                                          </p:stCondLst>
                                        </p:cTn>
                                        <p:tgtEl>
                                          <p:spTgt spid="320"/>
                                        </p:tgtEl>
                                        <p:attrNameLst>
                                          <p:attrName>style.visibility</p:attrName>
                                        </p:attrNameLst>
                                      </p:cBhvr>
                                      <p:to>
                                        <p:strVal val="visible"/>
                                      </p:to>
                                    </p:set>
                                    <p:animEffect transition="in" filter="fade">
                                      <p:cBhvr>
                                        <p:cTn id="65" dur="500"/>
                                        <p:tgtEl>
                                          <p:spTgt spid="320"/>
                                        </p:tgtEl>
                                      </p:cBhvr>
                                    </p:animEffect>
                                  </p:childTnLst>
                                </p:cTn>
                              </p:par>
                            </p:childTnLst>
                          </p:cTn>
                        </p:par>
                        <p:par>
                          <p:cTn id="66" fill="hold">
                            <p:stCondLst>
                              <p:cond delay="3506"/>
                            </p:stCondLst>
                            <p:childTnLst>
                              <p:par>
                                <p:cTn id="67" presetID="1" presetClass="entr" presetSubtype="0" fill="hold" nodeType="afterEffect">
                                  <p:stCondLst>
                                    <p:cond delay="0"/>
                                  </p:stCondLst>
                                  <p:childTnLst>
                                    <p:set>
                                      <p:cBhvr>
                                        <p:cTn id="68" dur="1" fill="hold">
                                          <p:stCondLst>
                                            <p:cond delay="0"/>
                                          </p:stCondLst>
                                        </p:cTn>
                                        <p:tgtEl>
                                          <p:spTgt spid="347"/>
                                        </p:tgtEl>
                                        <p:attrNameLst>
                                          <p:attrName>style.visibility</p:attrName>
                                        </p:attrNameLst>
                                      </p:cBhvr>
                                      <p:to>
                                        <p:strVal val="visible"/>
                                      </p:to>
                                    </p:set>
                                  </p:childTnLst>
                                </p:cTn>
                              </p:par>
                              <p:par>
                                <p:cTn id="69" presetID="1" presetClass="exit" presetSubtype="0" fill="hold" nodeType="withEffect">
                                  <p:stCondLst>
                                    <p:cond delay="0"/>
                                  </p:stCondLst>
                                  <p:childTnLst>
                                    <p:set>
                                      <p:cBhvr>
                                        <p:cTn id="70" dur="1" fill="hold">
                                          <p:stCondLst>
                                            <p:cond delay="1"/>
                                          </p:stCondLst>
                                        </p:cTn>
                                        <p:tgtEl>
                                          <p:spTgt spid="320"/>
                                        </p:tgtEl>
                                        <p:attrNameLst>
                                          <p:attrName>style.visibility</p:attrName>
                                        </p:attrNameLst>
                                      </p:cBhvr>
                                      <p:to>
                                        <p:strVal val="hidden"/>
                                      </p:to>
                                    </p:set>
                                  </p:childTnLst>
                                </p:cTn>
                              </p:par>
                            </p:childTnLst>
                          </p:cTn>
                        </p:par>
                        <p:par>
                          <p:cTn id="71" fill="hold">
                            <p:stCondLst>
                              <p:cond delay="3507"/>
                            </p:stCondLst>
                            <p:childTnLst>
                              <p:par>
                                <p:cTn id="72" presetID="10" presetClass="entr" presetSubtype="0" fill="hold" nodeType="afterEffect">
                                  <p:stCondLst>
                                    <p:cond delay="0"/>
                                  </p:stCondLst>
                                  <p:childTnLst>
                                    <p:set>
                                      <p:cBhvr>
                                        <p:cTn id="73" dur="1" fill="hold">
                                          <p:stCondLst>
                                            <p:cond delay="0"/>
                                          </p:stCondLst>
                                        </p:cTn>
                                        <p:tgtEl>
                                          <p:spTgt spid="322"/>
                                        </p:tgtEl>
                                        <p:attrNameLst>
                                          <p:attrName>style.visibility</p:attrName>
                                        </p:attrNameLst>
                                      </p:cBhvr>
                                      <p:to>
                                        <p:strVal val="visible"/>
                                      </p:to>
                                    </p:set>
                                    <p:animEffect transition="in" filter="fade">
                                      <p:cBhvr>
                                        <p:cTn id="74" dur="500"/>
                                        <p:tgtEl>
                                          <p:spTgt spid="322"/>
                                        </p:tgtEl>
                                      </p:cBhvr>
                                    </p:animEffect>
                                  </p:childTnLst>
                                </p:cTn>
                              </p:par>
                            </p:childTnLst>
                          </p:cTn>
                        </p:par>
                        <p:par>
                          <p:cTn id="75" fill="hold">
                            <p:stCondLst>
                              <p:cond delay="4007"/>
                            </p:stCondLst>
                            <p:childTnLst>
                              <p:par>
                                <p:cTn id="76" presetID="1" presetClass="entr" presetSubtype="0" fill="hold" nodeType="afterEffect">
                                  <p:stCondLst>
                                    <p:cond delay="0"/>
                                  </p:stCondLst>
                                  <p:childTnLst>
                                    <p:set>
                                      <p:cBhvr>
                                        <p:cTn id="77" dur="1" fill="hold">
                                          <p:stCondLst>
                                            <p:cond delay="0"/>
                                          </p:stCondLst>
                                        </p:cTn>
                                        <p:tgtEl>
                                          <p:spTgt spid="348"/>
                                        </p:tgtEl>
                                        <p:attrNameLst>
                                          <p:attrName>style.visibility</p:attrName>
                                        </p:attrNameLst>
                                      </p:cBhvr>
                                      <p:to>
                                        <p:strVal val="visible"/>
                                      </p:to>
                                    </p:set>
                                  </p:childTnLst>
                                </p:cTn>
                              </p:par>
                              <p:par>
                                <p:cTn id="78" presetID="1" presetClass="exit" presetSubtype="0" fill="hold" nodeType="withEffect">
                                  <p:stCondLst>
                                    <p:cond delay="0"/>
                                  </p:stCondLst>
                                  <p:childTnLst>
                                    <p:set>
                                      <p:cBhvr>
                                        <p:cTn id="79" dur="1" fill="hold">
                                          <p:stCondLst>
                                            <p:cond delay="1"/>
                                          </p:stCondLst>
                                        </p:cTn>
                                        <p:tgtEl>
                                          <p:spTgt spid="322"/>
                                        </p:tgtEl>
                                        <p:attrNameLst>
                                          <p:attrName>style.visibility</p:attrName>
                                        </p:attrNameLst>
                                      </p:cBhvr>
                                      <p:to>
                                        <p:strVal val="hidden"/>
                                      </p:to>
                                    </p:set>
                                  </p:childTnLst>
                                </p:cTn>
                              </p:par>
                            </p:childTnLst>
                          </p:cTn>
                        </p:par>
                        <p:par>
                          <p:cTn id="80" fill="hold">
                            <p:stCondLst>
                              <p:cond delay="4008"/>
                            </p:stCondLst>
                            <p:childTnLst>
                              <p:par>
                                <p:cTn id="81" presetID="10" presetClass="entr" presetSubtype="0" fill="hold" nodeType="afterEffect">
                                  <p:stCondLst>
                                    <p:cond delay="0"/>
                                  </p:stCondLst>
                                  <p:childTnLst>
                                    <p:set>
                                      <p:cBhvr>
                                        <p:cTn id="82" dur="1" fill="hold">
                                          <p:stCondLst>
                                            <p:cond delay="0"/>
                                          </p:stCondLst>
                                        </p:cTn>
                                        <p:tgtEl>
                                          <p:spTgt spid="333"/>
                                        </p:tgtEl>
                                        <p:attrNameLst>
                                          <p:attrName>style.visibility</p:attrName>
                                        </p:attrNameLst>
                                      </p:cBhvr>
                                      <p:to>
                                        <p:strVal val="visible"/>
                                      </p:to>
                                    </p:set>
                                    <p:animEffect transition="in" filter="fade">
                                      <p:cBhvr>
                                        <p:cTn id="83" dur="500"/>
                                        <p:tgtEl>
                                          <p:spTgt spid="333"/>
                                        </p:tgtEl>
                                      </p:cBhvr>
                                    </p:animEffect>
                                  </p:childTnLst>
                                </p:cTn>
                              </p:par>
                            </p:childTnLst>
                          </p:cTn>
                        </p:par>
                        <p:par>
                          <p:cTn id="84" fill="hold">
                            <p:stCondLst>
                              <p:cond delay="4508"/>
                            </p:stCondLst>
                            <p:childTnLst>
                              <p:par>
                                <p:cTn id="85" presetID="1" presetClass="entr" presetSubtype="0" fill="hold" nodeType="afterEffect">
                                  <p:stCondLst>
                                    <p:cond delay="0"/>
                                  </p:stCondLst>
                                  <p:childTnLst>
                                    <p:set>
                                      <p:cBhvr>
                                        <p:cTn id="86" dur="1" fill="hold">
                                          <p:stCondLst>
                                            <p:cond delay="0"/>
                                          </p:stCondLst>
                                        </p:cTn>
                                        <p:tgtEl>
                                          <p:spTgt spid="349"/>
                                        </p:tgtEl>
                                        <p:attrNameLst>
                                          <p:attrName>style.visibility</p:attrName>
                                        </p:attrNameLst>
                                      </p:cBhvr>
                                      <p:to>
                                        <p:strVal val="visible"/>
                                      </p:to>
                                    </p:set>
                                  </p:childTnLst>
                                </p:cTn>
                              </p:par>
                              <p:par>
                                <p:cTn id="87" presetID="1" presetClass="exit" presetSubtype="0" fill="hold" nodeType="withEffect">
                                  <p:stCondLst>
                                    <p:cond delay="0"/>
                                  </p:stCondLst>
                                  <p:childTnLst>
                                    <p:set>
                                      <p:cBhvr>
                                        <p:cTn id="88" dur="1" fill="hold">
                                          <p:stCondLst>
                                            <p:cond delay="1"/>
                                          </p:stCondLst>
                                        </p:cTn>
                                        <p:tgtEl>
                                          <p:spTgt spid="333"/>
                                        </p:tgtEl>
                                        <p:attrNameLst>
                                          <p:attrName>style.visibility</p:attrName>
                                        </p:attrNameLst>
                                      </p:cBhvr>
                                      <p:to>
                                        <p:strVal val="hidden"/>
                                      </p:to>
                                    </p:set>
                                  </p:childTnLst>
                                </p:cTn>
                              </p:par>
                            </p:childTnLst>
                          </p:cTn>
                        </p:par>
                        <p:par>
                          <p:cTn id="89" fill="hold">
                            <p:stCondLst>
                              <p:cond delay="4509"/>
                            </p:stCondLst>
                            <p:childTnLst>
                              <p:par>
                                <p:cTn id="90" presetID="10" presetClass="entr" presetSubtype="0" fill="hold" nodeType="afterEffect">
                                  <p:stCondLst>
                                    <p:cond delay="0"/>
                                  </p:stCondLst>
                                  <p:childTnLst>
                                    <p:set>
                                      <p:cBhvr>
                                        <p:cTn id="91" dur="1" fill="hold">
                                          <p:stCondLst>
                                            <p:cond delay="0"/>
                                          </p:stCondLst>
                                        </p:cTn>
                                        <p:tgtEl>
                                          <p:spTgt spid="334"/>
                                        </p:tgtEl>
                                        <p:attrNameLst>
                                          <p:attrName>style.visibility</p:attrName>
                                        </p:attrNameLst>
                                      </p:cBhvr>
                                      <p:to>
                                        <p:strVal val="visible"/>
                                      </p:to>
                                    </p:set>
                                    <p:animEffect transition="in" filter="fade">
                                      <p:cBhvr>
                                        <p:cTn id="92" dur="500"/>
                                        <p:tgtEl>
                                          <p:spTgt spid="334"/>
                                        </p:tgtEl>
                                      </p:cBhvr>
                                    </p:animEffect>
                                  </p:childTnLst>
                                </p:cTn>
                              </p:par>
                            </p:childTnLst>
                          </p:cTn>
                        </p:par>
                        <p:par>
                          <p:cTn id="93" fill="hold">
                            <p:stCondLst>
                              <p:cond delay="5009"/>
                            </p:stCondLst>
                            <p:childTnLst>
                              <p:par>
                                <p:cTn id="94" presetID="1" presetClass="entr" presetSubtype="0" fill="hold" nodeType="afterEffect">
                                  <p:stCondLst>
                                    <p:cond delay="0"/>
                                  </p:stCondLst>
                                  <p:childTnLst>
                                    <p:set>
                                      <p:cBhvr>
                                        <p:cTn id="95" dur="1" fill="hold">
                                          <p:stCondLst>
                                            <p:cond delay="0"/>
                                          </p:stCondLst>
                                        </p:cTn>
                                        <p:tgtEl>
                                          <p:spTgt spid="350"/>
                                        </p:tgtEl>
                                        <p:attrNameLst>
                                          <p:attrName>style.visibility</p:attrName>
                                        </p:attrNameLst>
                                      </p:cBhvr>
                                      <p:to>
                                        <p:strVal val="visible"/>
                                      </p:to>
                                    </p:set>
                                  </p:childTnLst>
                                </p:cTn>
                              </p:par>
                              <p:par>
                                <p:cTn id="96" presetID="1" presetClass="exit" presetSubtype="0" fill="hold" nodeType="withEffect">
                                  <p:stCondLst>
                                    <p:cond delay="0"/>
                                  </p:stCondLst>
                                  <p:childTnLst>
                                    <p:set>
                                      <p:cBhvr>
                                        <p:cTn id="97" dur="1" fill="hold">
                                          <p:stCondLst>
                                            <p:cond delay="1"/>
                                          </p:stCondLst>
                                        </p:cTn>
                                        <p:tgtEl>
                                          <p:spTgt spid="334"/>
                                        </p:tgtEl>
                                        <p:attrNameLst>
                                          <p:attrName>style.visibility</p:attrName>
                                        </p:attrNameLst>
                                      </p:cBhvr>
                                      <p:to>
                                        <p:strVal val="hidden"/>
                                      </p:to>
                                    </p:set>
                                  </p:childTnLst>
                                </p:cTn>
                              </p:par>
                            </p:childTnLst>
                          </p:cTn>
                        </p:par>
                        <p:par>
                          <p:cTn id="98" fill="hold">
                            <p:stCondLst>
                              <p:cond delay="5010"/>
                            </p:stCondLst>
                            <p:childTnLst>
                              <p:par>
                                <p:cTn id="99" presetID="10" presetClass="entr" presetSubtype="0" fill="hold" nodeType="afterEffect">
                                  <p:stCondLst>
                                    <p:cond delay="0"/>
                                  </p:stCondLst>
                                  <p:childTnLst>
                                    <p:set>
                                      <p:cBhvr>
                                        <p:cTn id="100" dur="1" fill="hold">
                                          <p:stCondLst>
                                            <p:cond delay="0"/>
                                          </p:stCondLst>
                                        </p:cTn>
                                        <p:tgtEl>
                                          <p:spTgt spid="335"/>
                                        </p:tgtEl>
                                        <p:attrNameLst>
                                          <p:attrName>style.visibility</p:attrName>
                                        </p:attrNameLst>
                                      </p:cBhvr>
                                      <p:to>
                                        <p:strVal val="visible"/>
                                      </p:to>
                                    </p:set>
                                    <p:animEffect transition="in" filter="fade">
                                      <p:cBhvr>
                                        <p:cTn id="101" dur="500"/>
                                        <p:tgtEl>
                                          <p:spTgt spid="335"/>
                                        </p:tgtEl>
                                      </p:cBhvr>
                                    </p:animEffect>
                                  </p:childTnLst>
                                </p:cTn>
                              </p:par>
                            </p:childTnLst>
                          </p:cTn>
                        </p:par>
                        <p:par>
                          <p:cTn id="102" fill="hold">
                            <p:stCondLst>
                              <p:cond delay="5510"/>
                            </p:stCondLst>
                            <p:childTnLst>
                              <p:par>
                                <p:cTn id="103" presetID="1" presetClass="entr" presetSubtype="0" fill="hold" nodeType="afterEffect">
                                  <p:stCondLst>
                                    <p:cond delay="0"/>
                                  </p:stCondLst>
                                  <p:childTnLst>
                                    <p:set>
                                      <p:cBhvr>
                                        <p:cTn id="104" dur="1" fill="hold">
                                          <p:stCondLst>
                                            <p:cond delay="0"/>
                                          </p:stCondLst>
                                        </p:cTn>
                                        <p:tgtEl>
                                          <p:spTgt spid="351"/>
                                        </p:tgtEl>
                                        <p:attrNameLst>
                                          <p:attrName>style.visibility</p:attrName>
                                        </p:attrNameLst>
                                      </p:cBhvr>
                                      <p:to>
                                        <p:strVal val="visible"/>
                                      </p:to>
                                    </p:set>
                                  </p:childTnLst>
                                </p:cTn>
                              </p:par>
                              <p:par>
                                <p:cTn id="105" presetID="1" presetClass="exit" presetSubtype="0" fill="hold" nodeType="withEffect">
                                  <p:stCondLst>
                                    <p:cond delay="0"/>
                                  </p:stCondLst>
                                  <p:childTnLst>
                                    <p:set>
                                      <p:cBhvr>
                                        <p:cTn id="106" dur="1" fill="hold">
                                          <p:stCondLst>
                                            <p:cond delay="1"/>
                                          </p:stCondLst>
                                        </p:cTn>
                                        <p:tgtEl>
                                          <p:spTgt spid="335"/>
                                        </p:tgtEl>
                                        <p:attrNameLst>
                                          <p:attrName>style.visibility</p:attrName>
                                        </p:attrNameLst>
                                      </p:cBhvr>
                                      <p:to>
                                        <p:strVal val="hidden"/>
                                      </p:to>
                                    </p:set>
                                  </p:childTnLst>
                                </p:cTn>
                              </p:par>
                            </p:childTnLst>
                          </p:cTn>
                        </p:par>
                        <p:par>
                          <p:cTn id="107" fill="hold">
                            <p:stCondLst>
                              <p:cond delay="5511"/>
                            </p:stCondLst>
                            <p:childTnLst>
                              <p:par>
                                <p:cTn id="108" presetID="10" presetClass="entr" presetSubtype="0" fill="hold" nodeType="afterEffect">
                                  <p:stCondLst>
                                    <p:cond delay="0"/>
                                  </p:stCondLst>
                                  <p:childTnLst>
                                    <p:set>
                                      <p:cBhvr>
                                        <p:cTn id="109" dur="1" fill="hold">
                                          <p:stCondLst>
                                            <p:cond delay="0"/>
                                          </p:stCondLst>
                                        </p:cTn>
                                        <p:tgtEl>
                                          <p:spTgt spid="336"/>
                                        </p:tgtEl>
                                        <p:attrNameLst>
                                          <p:attrName>style.visibility</p:attrName>
                                        </p:attrNameLst>
                                      </p:cBhvr>
                                      <p:to>
                                        <p:strVal val="visible"/>
                                      </p:to>
                                    </p:set>
                                    <p:animEffect transition="in" filter="fade">
                                      <p:cBhvr>
                                        <p:cTn id="110" dur="500"/>
                                        <p:tgtEl>
                                          <p:spTgt spid="336"/>
                                        </p:tgtEl>
                                      </p:cBhvr>
                                    </p:animEffect>
                                  </p:childTnLst>
                                </p:cTn>
                              </p:par>
                            </p:childTnLst>
                          </p:cTn>
                        </p:par>
                        <p:par>
                          <p:cTn id="111" fill="hold">
                            <p:stCondLst>
                              <p:cond delay="6011"/>
                            </p:stCondLst>
                            <p:childTnLst>
                              <p:par>
                                <p:cTn id="112" presetID="1" presetClass="entr" presetSubtype="0" fill="hold" nodeType="afterEffect">
                                  <p:stCondLst>
                                    <p:cond delay="0"/>
                                  </p:stCondLst>
                                  <p:childTnLst>
                                    <p:set>
                                      <p:cBhvr>
                                        <p:cTn id="113" dur="1" fill="hold">
                                          <p:stCondLst>
                                            <p:cond delay="0"/>
                                          </p:stCondLst>
                                        </p:cTn>
                                        <p:tgtEl>
                                          <p:spTgt spid="353"/>
                                        </p:tgtEl>
                                        <p:attrNameLst>
                                          <p:attrName>style.visibility</p:attrName>
                                        </p:attrNameLst>
                                      </p:cBhvr>
                                      <p:to>
                                        <p:strVal val="visible"/>
                                      </p:to>
                                    </p:set>
                                  </p:childTnLst>
                                </p:cTn>
                              </p:par>
                              <p:par>
                                <p:cTn id="114" presetID="1" presetClass="exit" presetSubtype="0" fill="hold" nodeType="withEffect">
                                  <p:stCondLst>
                                    <p:cond delay="0"/>
                                  </p:stCondLst>
                                  <p:childTnLst>
                                    <p:set>
                                      <p:cBhvr>
                                        <p:cTn id="115" dur="1" fill="hold">
                                          <p:stCondLst>
                                            <p:cond delay="1"/>
                                          </p:stCondLst>
                                        </p:cTn>
                                        <p:tgtEl>
                                          <p:spTgt spid="336"/>
                                        </p:tgtEl>
                                        <p:attrNameLst>
                                          <p:attrName>style.visibility</p:attrName>
                                        </p:attrNameLst>
                                      </p:cBhvr>
                                      <p:to>
                                        <p:strVal val="hidden"/>
                                      </p:to>
                                    </p:set>
                                  </p:childTnLst>
                                </p:cTn>
                              </p:par>
                            </p:childTnLst>
                          </p:cTn>
                        </p:par>
                        <p:par>
                          <p:cTn id="116" fill="hold">
                            <p:stCondLst>
                              <p:cond delay="6012"/>
                            </p:stCondLst>
                            <p:childTnLst>
                              <p:par>
                                <p:cTn id="117" presetID="10" presetClass="entr" presetSubtype="0" fill="hold" nodeType="afterEffect">
                                  <p:stCondLst>
                                    <p:cond delay="0"/>
                                  </p:stCondLst>
                                  <p:childTnLst>
                                    <p:set>
                                      <p:cBhvr>
                                        <p:cTn id="118" dur="1" fill="hold">
                                          <p:stCondLst>
                                            <p:cond delay="0"/>
                                          </p:stCondLst>
                                        </p:cTn>
                                        <p:tgtEl>
                                          <p:spTgt spid="337"/>
                                        </p:tgtEl>
                                        <p:attrNameLst>
                                          <p:attrName>style.visibility</p:attrName>
                                        </p:attrNameLst>
                                      </p:cBhvr>
                                      <p:to>
                                        <p:strVal val="visible"/>
                                      </p:to>
                                    </p:set>
                                    <p:animEffect transition="in" filter="fade">
                                      <p:cBhvr>
                                        <p:cTn id="119" dur="500"/>
                                        <p:tgtEl>
                                          <p:spTgt spid="337"/>
                                        </p:tgtEl>
                                      </p:cBhvr>
                                    </p:animEffect>
                                  </p:childTnLst>
                                </p:cTn>
                              </p:par>
                            </p:childTnLst>
                          </p:cTn>
                        </p:par>
                        <p:par>
                          <p:cTn id="120" fill="hold">
                            <p:stCondLst>
                              <p:cond delay="6512"/>
                            </p:stCondLst>
                            <p:childTnLst>
                              <p:par>
                                <p:cTn id="121" presetID="1" presetClass="entr" presetSubtype="0" fill="hold" nodeType="afterEffect">
                                  <p:stCondLst>
                                    <p:cond delay="0"/>
                                  </p:stCondLst>
                                  <p:childTnLst>
                                    <p:set>
                                      <p:cBhvr>
                                        <p:cTn id="122" dur="1" fill="hold">
                                          <p:stCondLst>
                                            <p:cond delay="0"/>
                                          </p:stCondLst>
                                        </p:cTn>
                                        <p:tgtEl>
                                          <p:spTgt spid="352"/>
                                        </p:tgtEl>
                                        <p:attrNameLst>
                                          <p:attrName>style.visibility</p:attrName>
                                        </p:attrNameLst>
                                      </p:cBhvr>
                                      <p:to>
                                        <p:strVal val="visible"/>
                                      </p:to>
                                    </p:set>
                                  </p:childTnLst>
                                </p:cTn>
                              </p:par>
                              <p:par>
                                <p:cTn id="123" presetID="1" presetClass="exit" presetSubtype="0" fill="hold" nodeType="withEffect">
                                  <p:stCondLst>
                                    <p:cond delay="0"/>
                                  </p:stCondLst>
                                  <p:childTnLst>
                                    <p:set>
                                      <p:cBhvr>
                                        <p:cTn id="124" dur="1" fill="hold">
                                          <p:stCondLst>
                                            <p:cond delay="1"/>
                                          </p:stCondLst>
                                        </p:cTn>
                                        <p:tgtEl>
                                          <p:spTgt spid="337"/>
                                        </p:tgtEl>
                                        <p:attrNameLst>
                                          <p:attrName>style.visibility</p:attrName>
                                        </p:attrNameLst>
                                      </p:cBhvr>
                                      <p:to>
                                        <p:strVal val="hidden"/>
                                      </p:to>
                                    </p:set>
                                  </p:childTnLst>
                                </p:cTn>
                              </p:par>
                            </p:childTnLst>
                          </p:cTn>
                        </p:par>
                        <p:par>
                          <p:cTn id="125" fill="hold">
                            <p:stCondLst>
                              <p:cond delay="6513"/>
                            </p:stCondLst>
                            <p:childTnLst>
                              <p:par>
                                <p:cTn id="126" presetID="10" presetClass="entr" presetSubtype="0" fill="hold" nodeType="afterEffect">
                                  <p:stCondLst>
                                    <p:cond delay="0"/>
                                  </p:stCondLst>
                                  <p:childTnLst>
                                    <p:set>
                                      <p:cBhvr>
                                        <p:cTn id="127" dur="1" fill="hold">
                                          <p:stCondLst>
                                            <p:cond delay="0"/>
                                          </p:stCondLst>
                                        </p:cTn>
                                        <p:tgtEl>
                                          <p:spTgt spid="338"/>
                                        </p:tgtEl>
                                        <p:attrNameLst>
                                          <p:attrName>style.visibility</p:attrName>
                                        </p:attrNameLst>
                                      </p:cBhvr>
                                      <p:to>
                                        <p:strVal val="visible"/>
                                      </p:to>
                                    </p:set>
                                    <p:animEffect transition="in" filter="fade">
                                      <p:cBhvr>
                                        <p:cTn id="128" dur="500"/>
                                        <p:tgtEl>
                                          <p:spTgt spid="338"/>
                                        </p:tgtEl>
                                      </p:cBhvr>
                                    </p:animEffect>
                                  </p:childTnLst>
                                </p:cTn>
                              </p:par>
                            </p:childTnLst>
                          </p:cTn>
                        </p:par>
                        <p:par>
                          <p:cTn id="129" fill="hold">
                            <p:stCondLst>
                              <p:cond delay="7013"/>
                            </p:stCondLst>
                            <p:childTnLst>
                              <p:par>
                                <p:cTn id="130" presetID="1" presetClass="entr" presetSubtype="0" fill="hold" nodeType="afterEffect">
                                  <p:stCondLst>
                                    <p:cond delay="0"/>
                                  </p:stCondLst>
                                  <p:childTnLst>
                                    <p:set>
                                      <p:cBhvr>
                                        <p:cTn id="131" dur="1" fill="hold">
                                          <p:stCondLst>
                                            <p:cond delay="0"/>
                                          </p:stCondLst>
                                        </p:cTn>
                                        <p:tgtEl>
                                          <p:spTgt spid="354"/>
                                        </p:tgtEl>
                                        <p:attrNameLst>
                                          <p:attrName>style.visibility</p:attrName>
                                        </p:attrNameLst>
                                      </p:cBhvr>
                                      <p:to>
                                        <p:strVal val="visible"/>
                                      </p:to>
                                    </p:set>
                                  </p:childTnLst>
                                </p:cTn>
                              </p:par>
                              <p:par>
                                <p:cTn id="132" presetID="1" presetClass="exit" presetSubtype="0" fill="hold" nodeType="withEffect">
                                  <p:stCondLst>
                                    <p:cond delay="0"/>
                                  </p:stCondLst>
                                  <p:childTnLst>
                                    <p:set>
                                      <p:cBhvr>
                                        <p:cTn id="133" dur="1" fill="hold">
                                          <p:stCondLst>
                                            <p:cond delay="1"/>
                                          </p:stCondLst>
                                        </p:cTn>
                                        <p:tgtEl>
                                          <p:spTgt spid="338"/>
                                        </p:tgtEl>
                                        <p:attrNameLst>
                                          <p:attrName>style.visibility</p:attrName>
                                        </p:attrNameLst>
                                      </p:cBhvr>
                                      <p:to>
                                        <p:strVal val="hidden"/>
                                      </p:to>
                                    </p:set>
                                  </p:childTnLst>
                                </p:cTn>
                              </p:par>
                            </p:childTnLst>
                          </p:cTn>
                        </p:par>
                        <p:par>
                          <p:cTn id="134" fill="hold">
                            <p:stCondLst>
                              <p:cond delay="7014"/>
                            </p:stCondLst>
                            <p:childTnLst>
                              <p:par>
                                <p:cTn id="135" presetID="10" presetClass="entr" presetSubtype="0" fill="hold" nodeType="afterEffect">
                                  <p:stCondLst>
                                    <p:cond delay="0"/>
                                  </p:stCondLst>
                                  <p:childTnLst>
                                    <p:set>
                                      <p:cBhvr>
                                        <p:cTn id="136" dur="1" fill="hold">
                                          <p:stCondLst>
                                            <p:cond delay="0"/>
                                          </p:stCondLst>
                                        </p:cTn>
                                        <p:tgtEl>
                                          <p:spTgt spid="339"/>
                                        </p:tgtEl>
                                        <p:attrNameLst>
                                          <p:attrName>style.visibility</p:attrName>
                                        </p:attrNameLst>
                                      </p:cBhvr>
                                      <p:to>
                                        <p:strVal val="visible"/>
                                      </p:to>
                                    </p:set>
                                    <p:animEffect transition="in" filter="fade">
                                      <p:cBhvr>
                                        <p:cTn id="137" dur="500"/>
                                        <p:tgtEl>
                                          <p:spTgt spid="339"/>
                                        </p:tgtEl>
                                      </p:cBhvr>
                                    </p:animEffect>
                                  </p:childTnLst>
                                </p:cTn>
                              </p:par>
                            </p:childTnLst>
                          </p:cTn>
                        </p:par>
                        <p:par>
                          <p:cTn id="138" fill="hold">
                            <p:stCondLst>
                              <p:cond delay="7514"/>
                            </p:stCondLst>
                            <p:childTnLst>
                              <p:par>
                                <p:cTn id="139" presetID="1" presetClass="entr" presetSubtype="0" fill="hold" nodeType="afterEffect">
                                  <p:stCondLst>
                                    <p:cond delay="0"/>
                                  </p:stCondLst>
                                  <p:childTnLst>
                                    <p:set>
                                      <p:cBhvr>
                                        <p:cTn id="140" dur="1" fill="hold">
                                          <p:stCondLst>
                                            <p:cond delay="0"/>
                                          </p:stCondLst>
                                        </p:cTn>
                                        <p:tgtEl>
                                          <p:spTgt spid="355"/>
                                        </p:tgtEl>
                                        <p:attrNameLst>
                                          <p:attrName>style.visibility</p:attrName>
                                        </p:attrNameLst>
                                      </p:cBhvr>
                                      <p:to>
                                        <p:strVal val="visible"/>
                                      </p:to>
                                    </p:set>
                                  </p:childTnLst>
                                </p:cTn>
                              </p:par>
                              <p:par>
                                <p:cTn id="141" presetID="1" presetClass="exit" presetSubtype="0" fill="hold" nodeType="withEffect">
                                  <p:stCondLst>
                                    <p:cond delay="0"/>
                                  </p:stCondLst>
                                  <p:childTnLst>
                                    <p:set>
                                      <p:cBhvr>
                                        <p:cTn id="142" dur="1" fill="hold">
                                          <p:stCondLst>
                                            <p:cond delay="1"/>
                                          </p:stCondLst>
                                        </p:cTn>
                                        <p:tgtEl>
                                          <p:spTgt spid="339"/>
                                        </p:tgtEl>
                                        <p:attrNameLst>
                                          <p:attrName>style.visibility</p:attrName>
                                        </p:attrNameLst>
                                      </p:cBhvr>
                                      <p:to>
                                        <p:strVal val="hidden"/>
                                      </p:to>
                                    </p:set>
                                  </p:childTnLst>
                                </p:cTn>
                              </p:par>
                            </p:childTnLst>
                          </p:cTn>
                        </p:par>
                        <p:par>
                          <p:cTn id="143" fill="hold">
                            <p:stCondLst>
                              <p:cond delay="7515"/>
                            </p:stCondLst>
                            <p:childTnLst>
                              <p:par>
                                <p:cTn id="144" presetID="10" presetClass="entr" presetSubtype="0" fill="hold" nodeType="afterEffect">
                                  <p:stCondLst>
                                    <p:cond delay="0"/>
                                  </p:stCondLst>
                                  <p:childTnLst>
                                    <p:set>
                                      <p:cBhvr>
                                        <p:cTn id="145" dur="1" fill="hold">
                                          <p:stCondLst>
                                            <p:cond delay="0"/>
                                          </p:stCondLst>
                                        </p:cTn>
                                        <p:tgtEl>
                                          <p:spTgt spid="340"/>
                                        </p:tgtEl>
                                        <p:attrNameLst>
                                          <p:attrName>style.visibility</p:attrName>
                                        </p:attrNameLst>
                                      </p:cBhvr>
                                      <p:to>
                                        <p:strVal val="visible"/>
                                      </p:to>
                                    </p:set>
                                    <p:animEffect transition="in" filter="fade">
                                      <p:cBhvr>
                                        <p:cTn id="146" dur="500"/>
                                        <p:tgtEl>
                                          <p:spTgt spid="340"/>
                                        </p:tgtEl>
                                      </p:cBhvr>
                                    </p:animEffect>
                                  </p:childTnLst>
                                </p:cTn>
                              </p:par>
                            </p:childTnLst>
                          </p:cTn>
                        </p:par>
                        <p:par>
                          <p:cTn id="147" fill="hold">
                            <p:stCondLst>
                              <p:cond delay="8015"/>
                            </p:stCondLst>
                            <p:childTnLst>
                              <p:par>
                                <p:cTn id="148" presetID="1" presetClass="entr" presetSubtype="0" fill="hold" nodeType="afterEffect">
                                  <p:stCondLst>
                                    <p:cond delay="0"/>
                                  </p:stCondLst>
                                  <p:childTnLst>
                                    <p:set>
                                      <p:cBhvr>
                                        <p:cTn id="149" dur="1" fill="hold">
                                          <p:stCondLst>
                                            <p:cond delay="0"/>
                                          </p:stCondLst>
                                        </p:cTn>
                                        <p:tgtEl>
                                          <p:spTgt spid="356"/>
                                        </p:tgtEl>
                                        <p:attrNameLst>
                                          <p:attrName>style.visibility</p:attrName>
                                        </p:attrNameLst>
                                      </p:cBhvr>
                                      <p:to>
                                        <p:strVal val="visible"/>
                                      </p:to>
                                    </p:set>
                                  </p:childTnLst>
                                </p:cTn>
                              </p:par>
                              <p:par>
                                <p:cTn id="150" presetID="1" presetClass="exit" presetSubtype="0" fill="hold" nodeType="withEffect">
                                  <p:stCondLst>
                                    <p:cond delay="0"/>
                                  </p:stCondLst>
                                  <p:childTnLst>
                                    <p:set>
                                      <p:cBhvr>
                                        <p:cTn id="151" dur="1" fill="hold">
                                          <p:stCondLst>
                                            <p:cond delay="1"/>
                                          </p:stCondLst>
                                        </p:cTn>
                                        <p:tgtEl>
                                          <p:spTgt spid="3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TIMING" val="|1.4|4.5"/>
</p:tagLst>
</file>

<file path=ppt/tags/tag21.xml><?xml version="1.0" encoding="utf-8"?>
<p:tagLst xmlns:a="http://schemas.openxmlformats.org/drawingml/2006/main" xmlns:r="http://schemas.openxmlformats.org/officeDocument/2006/relationships" xmlns:p="http://schemas.openxmlformats.org/presentationml/2006/main">
  <p:tag name="TIMING" val="|1.6|1.1"/>
</p:tagLst>
</file>

<file path=ppt/tags/tag22.xml><?xml version="1.0" encoding="utf-8"?>
<p:tagLst xmlns:a="http://schemas.openxmlformats.org/drawingml/2006/main" xmlns:r="http://schemas.openxmlformats.org/officeDocument/2006/relationships" xmlns:p="http://schemas.openxmlformats.org/presentationml/2006/main">
  <p:tag name="TIMING" val="|1.5"/>
</p:tagLst>
</file>

<file path=ppt/tags/tag23.xml><?xml version="1.0" encoding="utf-8"?>
<p:tagLst xmlns:a="http://schemas.openxmlformats.org/drawingml/2006/main" xmlns:r="http://schemas.openxmlformats.org/officeDocument/2006/relationships" xmlns:p="http://schemas.openxmlformats.org/presentationml/2006/main">
  <p:tag name="TIMING" val="|2.3|1.1|10.1"/>
</p:tagLst>
</file>

<file path=ppt/tags/tag24.xml><?xml version="1.0" encoding="utf-8"?>
<p:tagLst xmlns:a="http://schemas.openxmlformats.org/drawingml/2006/main" xmlns:r="http://schemas.openxmlformats.org/officeDocument/2006/relationships" xmlns:p="http://schemas.openxmlformats.org/presentationml/2006/main">
  <p:tag name="TIMING" val="|1.3"/>
</p:tagLst>
</file>

<file path=ppt/tags/tag25.xml><?xml version="1.0" encoding="utf-8"?>
<p:tagLst xmlns:a="http://schemas.openxmlformats.org/drawingml/2006/main" xmlns:r="http://schemas.openxmlformats.org/officeDocument/2006/relationships" xmlns:p="http://schemas.openxmlformats.org/presentationml/2006/main">
  <p:tag name="TIMING" val="|2.1|2.5|1.9|1.9"/>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ingleStore Training Title Master">
  <a:themeElements>
    <a:clrScheme name="SingleStore">
      <a:dk1>
        <a:srgbClr val="000000"/>
      </a:dk1>
      <a:lt1>
        <a:srgbClr val="FFFFFF"/>
      </a:lt1>
      <a:dk2>
        <a:srgbClr val="515151"/>
      </a:dk2>
      <a:lt2>
        <a:srgbClr val="FAFAFA"/>
      </a:lt2>
      <a:accent1>
        <a:srgbClr val="820DDF"/>
      </a:accent1>
      <a:accent2>
        <a:srgbClr val="4B47FF"/>
      </a:accent2>
      <a:accent3>
        <a:srgbClr val="F4346F"/>
      </a:accent3>
      <a:accent4>
        <a:srgbClr val="FFCF64"/>
      </a:accent4>
      <a:accent5>
        <a:srgbClr val="00E676"/>
      </a:accent5>
      <a:accent6>
        <a:srgbClr val="00F5FE"/>
      </a:accent6>
      <a:hlink>
        <a:srgbClr val="1B72E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inglestore_workspaces_architecture.pptx" id="{9828E3C0-3CFD-EA4B-9B08-DB363A2466BF}" vid="{B585F802-DA72-B54D-B164-8AC7AA0947CD}"/>
    </a:ext>
  </a:extLst>
</a:theme>
</file>

<file path=ppt/theme/theme2.xml><?xml version="1.0" encoding="utf-8"?>
<a:theme xmlns:a="http://schemas.openxmlformats.org/drawingml/2006/main" name="Custom Design">
  <a:themeElements>
    <a:clrScheme name="SingleStore Education">
      <a:dk1>
        <a:srgbClr val="000000"/>
      </a:dk1>
      <a:lt1>
        <a:srgbClr val="FFFFFF"/>
      </a:lt1>
      <a:dk2>
        <a:srgbClr val="515151"/>
      </a:dk2>
      <a:lt2>
        <a:srgbClr val="FAFAFA"/>
      </a:lt2>
      <a:accent1>
        <a:srgbClr val="820DDF"/>
      </a:accent1>
      <a:accent2>
        <a:srgbClr val="080796"/>
      </a:accent2>
      <a:accent3>
        <a:srgbClr val="A2191F"/>
      </a:accent3>
      <a:accent4>
        <a:srgbClr val="FFCB2E"/>
      </a:accent4>
      <a:accent5>
        <a:srgbClr val="168104"/>
      </a:accent5>
      <a:accent6>
        <a:srgbClr val="FF6C02"/>
      </a:accent6>
      <a:hlink>
        <a:srgbClr val="1B72E7"/>
      </a:hlink>
      <a:folHlink>
        <a:srgbClr val="0097A7"/>
      </a:folHlink>
    </a:clrScheme>
    <a:fontScheme name="SingleStore Education">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glestore_workspaces_architecture.pptx" id="{9828E3C0-3CFD-EA4B-9B08-DB363A2466BF}" vid="{53CFEC69-96CF-4D44-B284-6E75BFA43103}"/>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singlestore_education</Template>
  <TotalTime>4391</TotalTime>
  <Words>2717</Words>
  <Application>Microsoft Office PowerPoint</Application>
  <PresentationFormat>On-screen Show (16:9)</PresentationFormat>
  <Paragraphs>592</Paragraphs>
  <Slides>29</Slides>
  <Notes>26</Notes>
  <HiddenSlides>3</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Roboto</vt:lpstr>
      <vt:lpstr>Arial</vt:lpstr>
      <vt:lpstr>Lato</vt:lpstr>
      <vt:lpstr>Inconsolata</vt:lpstr>
      <vt:lpstr>SingleStore Training Title Master</vt:lpstr>
      <vt:lpstr>Custom Design</vt:lpstr>
      <vt:lpstr>Sharding and Shard Keys</vt:lpstr>
      <vt:lpstr>Architecture: Sharding and Shard Keys</vt:lpstr>
      <vt:lpstr>Sharding and Shard Keys</vt:lpstr>
      <vt:lpstr>Sharding and Shard Keys</vt:lpstr>
      <vt:lpstr>Distributing Data</vt:lpstr>
      <vt:lpstr>Distributing Data</vt:lpstr>
      <vt:lpstr>Distributing Data</vt:lpstr>
      <vt:lpstr>Sharding and Shard Keys</vt:lpstr>
      <vt:lpstr>Low Skew</vt:lpstr>
      <vt:lpstr>Single Partition</vt:lpstr>
      <vt:lpstr>Single Partition</vt:lpstr>
      <vt:lpstr>Single Partition</vt:lpstr>
      <vt:lpstr>Shard Key vs Sort Key</vt:lpstr>
      <vt:lpstr>Sharding and Shard Keys</vt:lpstr>
      <vt:lpstr>Setting the Shard Key</vt:lpstr>
      <vt:lpstr>Setting the Shard Key</vt:lpstr>
      <vt:lpstr>Setting the Shard Key</vt:lpstr>
      <vt:lpstr>Default Sharding</vt:lpstr>
      <vt:lpstr>Shard Key Rule</vt:lpstr>
      <vt:lpstr>Low Skew</vt:lpstr>
      <vt:lpstr>Single Partition</vt:lpstr>
      <vt:lpstr>Optimize Joins</vt:lpstr>
      <vt:lpstr>Optimize Joins</vt:lpstr>
      <vt:lpstr>Optimizing Joins</vt:lpstr>
      <vt:lpstr>Compound Shard Key</vt:lpstr>
      <vt:lpstr>Summary</vt:lpstr>
      <vt:lpstr>Sharding and Shard Keys</vt:lpstr>
      <vt:lpstr>Sharding and Shard Keys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Sharding and Shard Keys</dc:title>
  <dc:creator>Lorrin Smith-Bates</dc:creator>
  <cp:lastModifiedBy>Lorrin Smith-Bates</cp:lastModifiedBy>
  <cp:revision>11</cp:revision>
  <dcterms:modified xsi:type="dcterms:W3CDTF">2025-01-10T07:19:32Z</dcterms:modified>
</cp:coreProperties>
</file>